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6"/>
  </p:notesMasterIdLst>
  <p:handoutMasterIdLst>
    <p:handoutMasterId r:id="rId67"/>
  </p:handoutMasterIdLst>
  <p:sldIdLst>
    <p:sldId id="256" r:id="rId2"/>
    <p:sldId id="259" r:id="rId3"/>
    <p:sldId id="258" r:id="rId4"/>
    <p:sldId id="257" r:id="rId5"/>
    <p:sldId id="283" r:id="rId6"/>
    <p:sldId id="284" r:id="rId7"/>
    <p:sldId id="260" r:id="rId8"/>
    <p:sldId id="261" r:id="rId9"/>
    <p:sldId id="262" r:id="rId10"/>
    <p:sldId id="285" r:id="rId11"/>
    <p:sldId id="286" r:id="rId12"/>
    <p:sldId id="263" r:id="rId13"/>
    <p:sldId id="287" r:id="rId14"/>
    <p:sldId id="264" r:id="rId15"/>
    <p:sldId id="288" r:id="rId16"/>
    <p:sldId id="265" r:id="rId17"/>
    <p:sldId id="267" r:id="rId18"/>
    <p:sldId id="268" r:id="rId19"/>
    <p:sldId id="289" r:id="rId20"/>
    <p:sldId id="269" r:id="rId21"/>
    <p:sldId id="271" r:id="rId22"/>
    <p:sldId id="272" r:id="rId23"/>
    <p:sldId id="273" r:id="rId24"/>
    <p:sldId id="293" r:id="rId25"/>
    <p:sldId id="290" r:id="rId26"/>
    <p:sldId id="291" r:id="rId27"/>
    <p:sldId id="292" r:id="rId28"/>
    <p:sldId id="294" r:id="rId29"/>
    <p:sldId id="295" r:id="rId30"/>
    <p:sldId id="297" r:id="rId31"/>
    <p:sldId id="296" r:id="rId32"/>
    <p:sldId id="298" r:id="rId33"/>
    <p:sldId id="299" r:id="rId34"/>
    <p:sldId id="309" r:id="rId35"/>
    <p:sldId id="275" r:id="rId36"/>
    <p:sldId id="300" r:id="rId37"/>
    <p:sldId id="301" r:id="rId38"/>
    <p:sldId id="302" r:id="rId39"/>
    <p:sldId id="303" r:id="rId40"/>
    <p:sldId id="305" r:id="rId41"/>
    <p:sldId id="306" r:id="rId42"/>
    <p:sldId id="307" r:id="rId43"/>
    <p:sldId id="276" r:id="rId44"/>
    <p:sldId id="310" r:id="rId45"/>
    <p:sldId id="308" r:id="rId46"/>
    <p:sldId id="311" r:id="rId47"/>
    <p:sldId id="312" r:id="rId48"/>
    <p:sldId id="323" r:id="rId49"/>
    <p:sldId id="320" r:id="rId50"/>
    <p:sldId id="322" r:id="rId51"/>
    <p:sldId id="321" r:id="rId52"/>
    <p:sldId id="313" r:id="rId53"/>
    <p:sldId id="319" r:id="rId54"/>
    <p:sldId id="318" r:id="rId55"/>
    <p:sldId id="326" r:id="rId56"/>
    <p:sldId id="277" r:id="rId57"/>
    <p:sldId id="278" r:id="rId58"/>
    <p:sldId id="279" r:id="rId59"/>
    <p:sldId id="324" r:id="rId60"/>
    <p:sldId id="325" r:id="rId61"/>
    <p:sldId id="327" r:id="rId62"/>
    <p:sldId id="328" r:id="rId63"/>
    <p:sldId id="280" r:id="rId64"/>
    <p:sldId id="282" r:id="rId65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09B980D8-4C11-4085-9E19-3D3E122C5B0F}">
          <p14:sldIdLst>
            <p14:sldId id="256"/>
            <p14:sldId id="259"/>
            <p14:sldId id="258"/>
            <p14:sldId id="257"/>
            <p14:sldId id="283"/>
            <p14:sldId id="284"/>
            <p14:sldId id="260"/>
            <p14:sldId id="261"/>
            <p14:sldId id="262"/>
            <p14:sldId id="285"/>
            <p14:sldId id="286"/>
            <p14:sldId id="263"/>
            <p14:sldId id="287"/>
            <p14:sldId id="264"/>
            <p14:sldId id="288"/>
            <p14:sldId id="265"/>
            <p14:sldId id="267"/>
            <p14:sldId id="268"/>
            <p14:sldId id="289"/>
            <p14:sldId id="269"/>
            <p14:sldId id="271"/>
            <p14:sldId id="272"/>
            <p14:sldId id="273"/>
            <p14:sldId id="293"/>
            <p14:sldId id="290"/>
            <p14:sldId id="291"/>
            <p14:sldId id="292"/>
            <p14:sldId id="294"/>
            <p14:sldId id="295"/>
            <p14:sldId id="297"/>
            <p14:sldId id="296"/>
            <p14:sldId id="298"/>
            <p14:sldId id="299"/>
            <p14:sldId id="309"/>
            <p14:sldId id="275"/>
            <p14:sldId id="300"/>
            <p14:sldId id="301"/>
            <p14:sldId id="302"/>
            <p14:sldId id="303"/>
            <p14:sldId id="305"/>
            <p14:sldId id="306"/>
            <p14:sldId id="307"/>
            <p14:sldId id="276"/>
            <p14:sldId id="310"/>
            <p14:sldId id="308"/>
            <p14:sldId id="311"/>
            <p14:sldId id="312"/>
            <p14:sldId id="323"/>
            <p14:sldId id="320"/>
            <p14:sldId id="322"/>
            <p14:sldId id="321"/>
            <p14:sldId id="313"/>
            <p14:sldId id="319"/>
            <p14:sldId id="318"/>
            <p14:sldId id="326"/>
            <p14:sldId id="277"/>
            <p14:sldId id="278"/>
            <p14:sldId id="279"/>
            <p14:sldId id="324"/>
            <p14:sldId id="325"/>
            <p14:sldId id="327"/>
            <p14:sldId id="328"/>
            <p14:sldId id="280"/>
            <p14:sldId id="28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94874" autoAdjust="0"/>
  </p:normalViewPr>
  <p:slideViewPr>
    <p:cSldViewPr>
      <p:cViewPr varScale="1">
        <p:scale>
          <a:sx n="127" d="100"/>
          <a:sy n="127" d="100"/>
        </p:scale>
        <p:origin x="-108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038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7FB2E-DBB5-4932-88B6-C9A5B7522C1A}" type="datetimeFigureOut">
              <a:rPr lang="es-ES" smtClean="0"/>
              <a:t>29/01/2012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AD65E-7B87-4347-8D5A-035BEAD5F09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16956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310D32-53D9-4A7F-9CEC-A0364F2AFD84}" type="datetimeFigureOut">
              <a:rPr lang="es-ES" smtClean="0"/>
              <a:t>29/01/2012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F5B944-6051-431F-881C-47ABDB78DC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65124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4547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Problema:</a:t>
            </a:r>
          </a:p>
          <a:p>
            <a:pPr lvl="1"/>
            <a:r>
              <a:rPr lang="es-ES" dirty="0" smtClean="0"/>
              <a:t>Es muy costoso adaptar todas las páginas JSP de la aplicación web para poder mostrar la información añadida</a:t>
            </a:r>
          </a:p>
          <a:p>
            <a:r>
              <a:rPr lang="es-ES" dirty="0" smtClean="0"/>
              <a:t>Solución:</a:t>
            </a:r>
          </a:p>
          <a:p>
            <a:pPr lvl="1"/>
            <a:r>
              <a:rPr lang="es-ES" dirty="0" smtClean="0"/>
              <a:t>Creación de una anotación personalizada de Java y su correspondiente analizador empleando métodos de introspección.</a:t>
            </a:r>
          </a:p>
          <a:p>
            <a:pPr lvl="1"/>
            <a:r>
              <a:rPr lang="es-ES" dirty="0" smtClean="0"/>
              <a:t>Generar dinámicamente las páginas que se devuelven a los usuarios empleando los datos recabados por el analizador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2335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Aquí hablar también de las pruebas funcionales mediante </a:t>
            </a:r>
            <a:r>
              <a:rPr lang="es-ES" dirty="0" err="1" smtClean="0"/>
              <a:t>Canoo</a:t>
            </a:r>
            <a:r>
              <a:rPr lang="es-ES" dirty="0" smtClean="0"/>
              <a:t> </a:t>
            </a:r>
            <a:r>
              <a:rPr lang="es-ES" dirty="0" err="1" smtClean="0"/>
              <a:t>WebTest</a:t>
            </a:r>
            <a:r>
              <a:rPr lang="es-ES" baseline="0" dirty="0" smtClean="0"/>
              <a:t> (no se incluye transparencia)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9899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En el punto 1 decir que ambos componentes integrados conforman un sistema software potente, flexible y extensible.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60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62081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En el punto 1 </a:t>
            </a:r>
            <a:r>
              <a:rPr lang="es-ES" smtClean="0"/>
              <a:t>decir que ambos </a:t>
            </a:r>
            <a:r>
              <a:rPr lang="es-ES" dirty="0" smtClean="0"/>
              <a:t>componentes integrados conforman un sistema software potente, flexible y extensible.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61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62081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En el punto 1 </a:t>
            </a:r>
            <a:r>
              <a:rPr lang="es-ES" smtClean="0"/>
              <a:t>decir que ambos </a:t>
            </a:r>
            <a:r>
              <a:rPr lang="es-ES" dirty="0" smtClean="0"/>
              <a:t>componentes integrados conforman un sistema software potente, flexible y extensible.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62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62081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64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0769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Aquí</a:t>
            </a:r>
            <a:r>
              <a:rPr lang="es-ES" baseline="0" dirty="0" smtClean="0"/>
              <a:t> explicaré en 4 palabras lo que es cada cosa. Esta transparencia básicamente es para justificar que el modo de desarrollar software está cambiando y pasando de ser desarrollado en una única ubicación a ser desarrollado en múltiples ubicaciones simultáneamente.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0245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En esta </a:t>
            </a:r>
            <a:r>
              <a:rPr lang="es-ES" baseline="0" dirty="0" smtClean="0"/>
              <a:t>transparencia expondré, de un modo resumido, la sección 2.1 de la memoria para mencionar ORIGIN en la siguiente.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0952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Aquí es donde hablaré de</a:t>
            </a:r>
            <a:r>
              <a:rPr lang="es-ES" baseline="0" dirty="0" smtClean="0"/>
              <a:t> los distintos niveles de abstracción y las distintas medidas e indicadores que pueden ser relevantes en cada uno.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2412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Se</a:t>
            </a:r>
            <a:r>
              <a:rPr lang="es-ES" baseline="0" dirty="0" smtClean="0"/>
              <a:t> nombra el DGS como pilar fundamental y se indica que ya se ha abordado al inicio de la presentación, por lo que se procede a hablar de calidad y visualización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7515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Explicaré de un modo </a:t>
            </a:r>
            <a:r>
              <a:rPr lang="es-ES" dirty="0" err="1" smtClean="0"/>
              <a:t>hiper</a:t>
            </a:r>
            <a:r>
              <a:rPr lang="es-ES" dirty="0" smtClean="0"/>
              <a:t>-resumido el PUD utilizando este mapa conceptual que hice.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9320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Esta transparencia tiene mucho contenido pero poco significado. Sin embargo</a:t>
            </a:r>
            <a:r>
              <a:rPr lang="es-ES" baseline="0" dirty="0" smtClean="0"/>
              <a:t> deja ver una parte de las tecnologías que se han integrado y que es un proyecto innovador.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3346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Aquí</a:t>
            </a:r>
            <a:r>
              <a:rPr lang="es-ES" baseline="0" dirty="0" smtClean="0"/>
              <a:t> indicaré que a partir de todos los requisitos identificados durante esta fase se ha procedido a asignar funcionalidades y responsabilidades a cada uno de los dos componentes que conformarán el sistema. Por lo tanto se obtienen dos diagramas de casos de uso de alto nivel.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454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373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Triángulo rectángulo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grpSp>
        <p:nvGrpSpPr>
          <p:cNvPr id="2" name="1 Grupo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6 Forma libre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7 Forma libre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10 Forma libre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11 Conector recto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2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2BA94F21-0797-4E95-A167-61BB977A7A07}" type="datetime1">
              <a:rPr lang="es-ES" smtClean="0"/>
              <a:t>29/01/2012</a:t>
            </a:fld>
            <a:endParaRPr lang="es-ES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567348F-D82F-4203-B988-4315A6CCE1FF}" type="datetime1">
              <a:rPr lang="es-ES" smtClean="0"/>
              <a:t>29/01/2012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03E2A4A-F387-450A-8035-B2CE78E65F16}" type="datetime1">
              <a:rPr lang="es-ES" smtClean="0"/>
              <a:t>29/01/2012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814E831-803D-4DC9-A45E-16E6A7294CB2}" type="datetime1">
              <a:rPr lang="es-ES" smtClean="0"/>
              <a:t>29/01/2012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E1C56D5-6C86-4DC9-861B-534982FBAADC}" type="datetime1">
              <a:rPr lang="es-ES" smtClean="0"/>
              <a:t>29/01/2012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6 Cheurón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7 Cheurón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94866AA-2609-4395-A307-D68E3A2543EA}" type="datetime1">
              <a:rPr lang="es-ES" smtClean="0"/>
              <a:t>29/01/2012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6B0E53B-4707-45D0-A56E-130A6DD7231A}" type="datetime1">
              <a:rPr lang="es-ES" smtClean="0"/>
              <a:t>29/01/2012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EDFB25C-1A7B-4919-AC47-9C617A3CFBA5}" type="datetime1">
              <a:rPr lang="es-ES" smtClean="0"/>
              <a:t>29/01/2012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5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F4C2FB6-DA44-4949-B94E-D32797346C64}" type="datetime1">
              <a:rPr lang="es-ES" smtClean="0"/>
              <a:t>29/01/2012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D990DB49-AEFD-45A7-A9E8-05638C0F3490}" type="datetime1">
              <a:rPr lang="es-ES" smtClean="0"/>
              <a:t>29/01/2012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71F7CAB-7A75-4A77-B093-74C2CFEED5DB}" type="datetime1">
              <a:rPr lang="es-ES" smtClean="0"/>
              <a:t>29/01/2012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8" name="7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8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9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10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11 Cheurón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12 Cheurón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11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13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14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8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0" name="29 Marcador de texto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492A87D8-8993-4C38-8B2C-F15566D3A0F3}" type="datetime1">
              <a:rPr lang="es-ES" smtClean="0"/>
              <a:t>29/01/2012</a:t>
            </a:fld>
            <a:endParaRPr lang="es-ES"/>
          </a:p>
        </p:txBody>
      </p:sp>
      <p:sp>
        <p:nvSpPr>
          <p:cNvPr id="22" name="21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gif"/><Relationship Id="rId7" Type="http://schemas.openxmlformats.org/officeDocument/2006/relationships/image" Target="../media/image13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10.gif"/><Relationship Id="rId9" Type="http://schemas.openxmlformats.org/officeDocument/2006/relationships/image" Target="../media/image15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3568" y="548680"/>
            <a:ext cx="7772400" cy="1829761"/>
          </a:xfrm>
        </p:spPr>
        <p:txBody>
          <a:bodyPr>
            <a:normAutofit/>
          </a:bodyPr>
          <a:lstStyle/>
          <a:p>
            <a:r>
              <a:rPr lang="es-ES" dirty="0" smtClean="0"/>
              <a:t>DESGLOSA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683568" y="2276872"/>
            <a:ext cx="7772400" cy="1199704"/>
          </a:xfrm>
        </p:spPr>
        <p:txBody>
          <a:bodyPr/>
          <a:lstStyle/>
          <a:p>
            <a:r>
              <a:rPr lang="es-ES" dirty="0"/>
              <a:t>Un sistema de visualización 3D para dar soporte al Desarrollo Global de Software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3591368" y="4005064"/>
            <a:ext cx="48974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400" dirty="0" smtClean="0"/>
              <a:t>Autor: </a:t>
            </a:r>
            <a:r>
              <a:rPr lang="es-ES" sz="1400" dirty="0" err="1" smtClean="0"/>
              <a:t>Jose</a:t>
            </a:r>
            <a:r>
              <a:rPr lang="es-ES" sz="1400" dirty="0" smtClean="0"/>
              <a:t> Domingo López </a:t>
            </a:r>
            <a:r>
              <a:rPr lang="es-ES" sz="1400" dirty="0" err="1" smtClean="0"/>
              <a:t>López</a:t>
            </a:r>
            <a:endParaRPr lang="es-ES" sz="1400" dirty="0" smtClean="0"/>
          </a:p>
          <a:p>
            <a:pPr algn="r"/>
            <a:r>
              <a:rPr lang="es-ES" sz="1400" dirty="0" smtClean="0"/>
              <a:t>Directora: Mª Ángeles Moraga de la Rubia</a:t>
            </a:r>
          </a:p>
          <a:p>
            <a:endParaRPr lang="es-ES" sz="1400" dirty="0"/>
          </a:p>
          <a:p>
            <a:pPr algn="r"/>
            <a:r>
              <a:rPr lang="es-ES" sz="1400" dirty="0" smtClean="0"/>
              <a:t>Febrero, 2012</a:t>
            </a:r>
            <a:endParaRPr lang="es-ES" sz="1400" dirty="0"/>
          </a:p>
        </p:txBody>
      </p:sp>
      <p:pic>
        <p:nvPicPr>
          <p:cNvPr id="5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5821361"/>
            <a:ext cx="1576388" cy="9969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5876131"/>
            <a:ext cx="1636712" cy="854075"/>
          </a:xfrm>
          <a:prstGeom prst="rect">
            <a:avLst/>
          </a:prstGeom>
          <a:noFill/>
          <a:ln>
            <a:noFill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36" y="1340768"/>
            <a:ext cx="1008112" cy="100811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5618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Motivación y Objetivos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smtClean="0"/>
              <a:t>Motivación</a:t>
            </a:r>
            <a:endParaRPr lang="es-ES" sz="3800" dirty="0"/>
          </a:p>
        </p:txBody>
      </p:sp>
      <p:sp>
        <p:nvSpPr>
          <p:cNvPr id="5" name="4 CuadroTexto"/>
          <p:cNvSpPr txBox="1"/>
          <p:nvPr/>
        </p:nvSpPr>
        <p:spPr>
          <a:xfrm>
            <a:off x="1259632" y="1673240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RIGIN (Organizaciones Inteligentes Globales Innovadoras)</a:t>
            </a:r>
            <a:endParaRPr lang="es-ES" dirty="0"/>
          </a:p>
        </p:txBody>
      </p:sp>
      <p:sp>
        <p:nvSpPr>
          <p:cNvPr id="6" name="5 CuadroTexto"/>
          <p:cNvSpPr txBox="1"/>
          <p:nvPr/>
        </p:nvSpPr>
        <p:spPr>
          <a:xfrm>
            <a:off x="683568" y="2390337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Colaboran:</a:t>
            </a:r>
            <a:endParaRPr lang="es-ES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637414"/>
            <a:ext cx="1457325" cy="1000125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5219662"/>
            <a:ext cx="1457325" cy="504825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627067"/>
            <a:ext cx="1457325" cy="1000125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3758489"/>
            <a:ext cx="1457325" cy="1000125"/>
          </a:xfrm>
          <a:prstGeom prst="rect">
            <a:avLst/>
          </a:prstGeom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678" y="2637415"/>
            <a:ext cx="1457325" cy="1000125"/>
          </a:xfrm>
          <a:prstGeom prst="rect">
            <a:avLst/>
          </a:prstGeom>
        </p:spPr>
      </p:pic>
      <p:pic>
        <p:nvPicPr>
          <p:cNvPr id="13" name="12 Image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7" y="3758489"/>
            <a:ext cx="1457325" cy="1000125"/>
          </a:xfrm>
          <a:prstGeom prst="rect">
            <a:avLst/>
          </a:prstGeom>
        </p:spPr>
      </p:pic>
      <p:sp>
        <p:nvSpPr>
          <p:cNvPr id="14" name="1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10</a:t>
            </a:fld>
            <a:endParaRPr lang="es-ES"/>
          </a:p>
        </p:txBody>
      </p:sp>
      <p:pic>
        <p:nvPicPr>
          <p:cNvPr id="15" name="14 Marcador de contenido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13194"/>
            <a:ext cx="984384" cy="675558"/>
          </a:xfrm>
        </p:spPr>
      </p:pic>
      <p:pic>
        <p:nvPicPr>
          <p:cNvPr id="16" name="15 Imagen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627066"/>
            <a:ext cx="145732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9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ES" sz="2200" dirty="0" smtClean="0"/>
              <a:t>Objetivos de ORIGIN:</a:t>
            </a:r>
          </a:p>
          <a:p>
            <a:r>
              <a:rPr lang="es-ES" sz="2200" dirty="0" smtClean="0"/>
              <a:t>Aumentar la productividad de las actividades de desarrollo de software en escenarios globales.</a:t>
            </a:r>
          </a:p>
          <a:p>
            <a:endParaRPr lang="es-ES" sz="2200" dirty="0" smtClean="0"/>
          </a:p>
          <a:p>
            <a:r>
              <a:rPr lang="es-ES" sz="2200" dirty="0" smtClean="0"/>
              <a:t>Asegurar y mejorar la calidad de los productos desarrollados.</a:t>
            </a:r>
          </a:p>
          <a:p>
            <a:endParaRPr lang="es-ES" sz="2200" dirty="0" smtClean="0"/>
          </a:p>
          <a:p>
            <a:r>
              <a:rPr lang="es-ES" sz="2200" dirty="0" smtClean="0"/>
              <a:t>Incrementar el nivel competitivo de las organizaciones a nivel internacional.</a:t>
            </a:r>
            <a:endParaRPr lang="es-ES" sz="22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Motivación y </a:t>
            </a:r>
            <a:r>
              <a:rPr lang="es-ES" sz="2200" dirty="0" smtClean="0"/>
              <a:t>Objetivos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/>
              <a:t>Motivación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281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1155583"/>
          </a:xfrm>
          <a:ln w="3810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s-ES" sz="2200" dirty="0" smtClean="0"/>
              <a:t>Elaborar una herramienta que facilite la gestión organizacional en el contexto del DGS y el seguimiento de los proyectos globalizados mediante técnicas de visualización.</a:t>
            </a:r>
            <a:endParaRPr lang="es-ES" sz="22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Motivación y Objetivos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smtClean="0"/>
              <a:t>Objetivo principal</a:t>
            </a:r>
            <a:endParaRPr lang="es-ES" sz="38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47" y="4003323"/>
            <a:ext cx="2736304" cy="1739073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80" y="4003323"/>
            <a:ext cx="2631856" cy="2369548"/>
          </a:xfrm>
          <a:prstGeom prst="rect">
            <a:avLst/>
          </a:prstGeom>
        </p:spPr>
      </p:pic>
      <p:sp>
        <p:nvSpPr>
          <p:cNvPr id="6" name="5 CuadroTexto"/>
          <p:cNvSpPr txBox="1"/>
          <p:nvPr/>
        </p:nvSpPr>
        <p:spPr>
          <a:xfrm>
            <a:off x="474420" y="3356992"/>
            <a:ext cx="3329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Geolocalización</a:t>
            </a:r>
            <a:r>
              <a:rPr lang="es-ES" dirty="0" smtClean="0"/>
              <a:t> de factorías</a:t>
            </a:r>
            <a:endParaRPr lang="es-ES" dirty="0"/>
          </a:p>
        </p:txBody>
      </p:sp>
      <p:sp>
        <p:nvSpPr>
          <p:cNvPr id="7" name="6 CuadroTexto"/>
          <p:cNvSpPr txBox="1"/>
          <p:nvPr/>
        </p:nvSpPr>
        <p:spPr>
          <a:xfrm>
            <a:off x="4506868" y="3079993"/>
            <a:ext cx="42867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smtClean="0"/>
              <a:t>Visualización de </a:t>
            </a:r>
          </a:p>
          <a:p>
            <a:pPr algn="ctr"/>
            <a:r>
              <a:rPr lang="es-ES" dirty="0" smtClean="0"/>
              <a:t>medidas e indicadores</a:t>
            </a:r>
          </a:p>
          <a:p>
            <a:pPr algn="ctr"/>
            <a:r>
              <a:rPr lang="es-ES" dirty="0" smtClean="0"/>
              <a:t>mediante metáforas de visualización</a:t>
            </a:r>
            <a:endParaRPr lang="es-ES" dirty="0"/>
          </a:p>
        </p:txBody>
      </p:sp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3567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Motivación y Objetivos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smtClean="0"/>
              <a:t>Objetivo principal</a:t>
            </a:r>
            <a:endParaRPr lang="es-ES" sz="3800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13</a:t>
            </a:fld>
            <a:endParaRPr lang="es-ES"/>
          </a:p>
        </p:txBody>
      </p:sp>
      <p:pic>
        <p:nvPicPr>
          <p:cNvPr id="6" name="5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556792"/>
            <a:ext cx="4684404" cy="4525962"/>
          </a:xfrm>
        </p:spPr>
      </p:pic>
    </p:spTree>
    <p:extLst>
      <p:ext uri="{BB962C8B-B14F-4D97-AF65-F5344CB8AC3E}">
        <p14:creationId xmlns:p14="http://schemas.microsoft.com/office/powerpoint/2010/main" val="98126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Modelar una abstracción del mundo real relativa al contexto de DGS.</a:t>
            </a:r>
          </a:p>
          <a:p>
            <a:endParaRPr lang="es-ES" sz="2200" dirty="0" smtClean="0"/>
          </a:p>
          <a:p>
            <a:r>
              <a:rPr lang="es-ES" sz="2200" dirty="0" smtClean="0"/>
              <a:t>Seleccionar la información relevante utilizada en el contexto empresarial bajo el paradigma del DGS.</a:t>
            </a:r>
          </a:p>
          <a:p>
            <a:endParaRPr lang="es-ES" sz="2200" dirty="0" smtClean="0"/>
          </a:p>
          <a:p>
            <a:r>
              <a:rPr lang="es-ES" sz="2200" dirty="0" smtClean="0"/>
              <a:t>Analizar y estudiar técnicas de visualización para representar la información.</a:t>
            </a:r>
          </a:p>
          <a:p>
            <a:endParaRPr lang="es-ES" sz="2200" dirty="0" smtClean="0"/>
          </a:p>
          <a:p>
            <a:r>
              <a:rPr lang="es-ES" sz="2200" dirty="0" smtClean="0"/>
              <a:t>Diseñar un método que permita configurar la visualización y mostrar la información del modo más adecuado.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Motivación y Objetivos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err="1" smtClean="0"/>
              <a:t>Objetivos</a:t>
            </a:r>
            <a:r>
              <a:rPr lang="es-ES" sz="3800" dirty="0" smtClean="0"/>
              <a:t> parciales</a:t>
            </a:r>
            <a:endParaRPr lang="es-ES" sz="38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736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107504" y="1481328"/>
            <a:ext cx="8856984" cy="4525963"/>
          </a:xfrm>
        </p:spPr>
        <p:txBody>
          <a:bodyPr>
            <a:normAutofit fontScale="85000" lnSpcReduction="20000"/>
          </a:bodyPr>
          <a:lstStyle/>
          <a:p>
            <a:r>
              <a:rPr lang="es-ES" dirty="0"/>
              <a:t>Investigar sobre librerías de generación de gráficos 3D</a:t>
            </a:r>
            <a:r>
              <a:rPr lang="es-ES" dirty="0" smtClean="0"/>
              <a:t>.</a:t>
            </a:r>
          </a:p>
          <a:p>
            <a:endParaRPr lang="es-ES" dirty="0"/>
          </a:p>
          <a:p>
            <a:r>
              <a:rPr lang="es-ES" dirty="0" smtClean="0"/>
              <a:t>Desarrollar un motor gráfico para la visualización de datos empleando modelos en 3D.</a:t>
            </a:r>
          </a:p>
          <a:p>
            <a:endParaRPr lang="es-ES" dirty="0" smtClean="0"/>
          </a:p>
          <a:p>
            <a:r>
              <a:rPr lang="es-ES" dirty="0" smtClean="0"/>
              <a:t>Analizar tecnologías y </a:t>
            </a:r>
            <a:r>
              <a:rPr lang="es-ES" i="1" dirty="0" err="1" smtClean="0"/>
              <a:t>frameworks</a:t>
            </a:r>
            <a:r>
              <a:rPr lang="es-ES" dirty="0" smtClean="0"/>
              <a:t> para el desarrollo de aplicaciones Web y visualización de información en la Web.</a:t>
            </a:r>
          </a:p>
          <a:p>
            <a:endParaRPr lang="es-ES" dirty="0" smtClean="0"/>
          </a:p>
          <a:p>
            <a:r>
              <a:rPr lang="es-ES" dirty="0" smtClean="0"/>
              <a:t>Desarrollar una aplicación web que permita la gestión organizacional de escenarios de desarrollo global y la visualización personalizada de información mediante gráficos en 3D.</a:t>
            </a:r>
          </a:p>
          <a:p>
            <a:endParaRPr lang="es-ES" dirty="0" smtClean="0"/>
          </a:p>
          <a:p>
            <a:r>
              <a:rPr lang="es-ES" dirty="0" smtClean="0"/>
              <a:t>Desarrollar las pruebas unitarias y funcionales del software</a:t>
            </a: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Motivación y Objetivos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err="1" smtClean="0"/>
              <a:t>Objetivos</a:t>
            </a:r>
            <a:r>
              <a:rPr lang="es-ES" dirty="0" smtClean="0"/>
              <a:t> parciales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209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1520" y="1052736"/>
            <a:ext cx="7772400" cy="1828800"/>
          </a:xfrm>
        </p:spPr>
        <p:txBody>
          <a:bodyPr/>
          <a:lstStyle/>
          <a:p>
            <a:r>
              <a:rPr lang="es-ES" dirty="0" smtClean="0"/>
              <a:t>3. Estado del Arte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Desarrollo Global de Software</a:t>
            </a:r>
          </a:p>
          <a:p>
            <a:r>
              <a:rPr lang="es-ES" dirty="0" smtClean="0"/>
              <a:t>Calidad y medidas software</a:t>
            </a:r>
          </a:p>
          <a:p>
            <a:r>
              <a:rPr lang="es-ES" dirty="0" smtClean="0"/>
              <a:t>Visualización de medidas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3658811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395536" y="1481328"/>
            <a:ext cx="8496944" cy="4525963"/>
          </a:xfrm>
        </p:spPr>
        <p:txBody>
          <a:bodyPr/>
          <a:lstStyle/>
          <a:p>
            <a:r>
              <a:rPr lang="es-ES" sz="2200" dirty="0" smtClean="0"/>
              <a:t>Definición de Calidad (DRAE 2006, 3ª edición):</a:t>
            </a:r>
          </a:p>
          <a:p>
            <a:pPr marL="109728" indent="0" algn="ctr">
              <a:buNone/>
            </a:pPr>
            <a:r>
              <a:rPr lang="es-ES" sz="1800" i="1" dirty="0" smtClean="0"/>
              <a:t>“Propiedad </a:t>
            </a:r>
            <a:r>
              <a:rPr lang="es-ES" sz="1800" i="1" dirty="0"/>
              <a:t>o conjunto de propiedades inherentes a </a:t>
            </a:r>
            <a:r>
              <a:rPr lang="es-ES" sz="1800" i="1" dirty="0" smtClean="0"/>
              <a:t>algo,</a:t>
            </a:r>
          </a:p>
          <a:p>
            <a:pPr marL="109728" indent="0" algn="ctr">
              <a:buNone/>
            </a:pPr>
            <a:r>
              <a:rPr lang="es-ES" sz="1800" i="1" dirty="0" smtClean="0"/>
              <a:t>que </a:t>
            </a:r>
            <a:r>
              <a:rPr lang="es-ES" sz="1800" i="1" dirty="0"/>
              <a:t>permiten juzgar su valor</a:t>
            </a:r>
            <a:r>
              <a:rPr lang="es-ES" sz="1800" i="1" dirty="0" smtClean="0"/>
              <a:t>.”</a:t>
            </a:r>
          </a:p>
          <a:p>
            <a:pPr marL="109728" indent="0">
              <a:buNone/>
            </a:pPr>
            <a:endParaRPr lang="es-ES" dirty="0"/>
          </a:p>
          <a:p>
            <a:r>
              <a:rPr lang="es-ES" sz="2200" dirty="0" smtClean="0"/>
              <a:t>Subjetiva a los clientes y a las organizaciones.</a:t>
            </a:r>
          </a:p>
          <a:p>
            <a:endParaRPr lang="es-ES" dirty="0" smtClean="0"/>
          </a:p>
          <a:p>
            <a:r>
              <a:rPr lang="es-ES" sz="2200" dirty="0" smtClean="0"/>
              <a:t>Aparición de normas de calidad: ISO/IEC 25000</a:t>
            </a:r>
            <a:endParaRPr lang="es-ES" sz="22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Estado del Arte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smtClean="0"/>
              <a:t>Calidad y medidas software</a:t>
            </a:r>
            <a:endParaRPr lang="es-ES" sz="38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17</a:t>
            </a:fld>
            <a:endParaRPr lang="es-ES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954995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71500"/>
            <a:ext cx="7620000" cy="5715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8415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Consiste en transmitir información de un modo visual.</a:t>
            </a:r>
          </a:p>
          <a:p>
            <a:endParaRPr lang="es-ES" sz="2200" dirty="0" smtClean="0"/>
          </a:p>
          <a:p>
            <a:r>
              <a:rPr lang="es-ES" sz="2200" dirty="0" smtClean="0"/>
              <a:t>Permite el análisis de datos complejos por medio la exploración visual.</a:t>
            </a:r>
          </a:p>
          <a:p>
            <a:endParaRPr lang="es-ES" sz="2200" dirty="0" smtClean="0"/>
          </a:p>
          <a:p>
            <a:r>
              <a:rPr lang="es-ES" sz="2200" dirty="0" smtClean="0"/>
              <a:t>Explota la capacidad de percepción del sistema visual humano (procesos </a:t>
            </a:r>
            <a:r>
              <a:rPr lang="es-ES" sz="2200" dirty="0" err="1" smtClean="0"/>
              <a:t>preatentos</a:t>
            </a:r>
            <a:r>
              <a:rPr lang="es-ES" sz="2200" dirty="0" smtClean="0"/>
              <a:t>).</a:t>
            </a:r>
            <a:endParaRPr lang="es-ES" sz="22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Estado del Arte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/>
              <a:t>Visualización </a:t>
            </a:r>
            <a:r>
              <a:rPr lang="es-ES" sz="3800" dirty="0" smtClean="0"/>
              <a:t>de medidas</a:t>
            </a:r>
            <a:endParaRPr lang="es-ES" sz="38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991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ES" sz="2200" dirty="0" smtClean="0"/>
              <a:t>Categorías básicas que se procesan de forma </a:t>
            </a:r>
            <a:r>
              <a:rPr lang="es-ES" sz="2200" dirty="0" err="1" smtClean="0"/>
              <a:t>preatenta</a:t>
            </a:r>
            <a:r>
              <a:rPr lang="es-ES" sz="2200" dirty="0" smtClean="0"/>
              <a:t>:</a:t>
            </a:r>
          </a:p>
          <a:p>
            <a:r>
              <a:rPr lang="es-ES" sz="2200" dirty="0" smtClean="0"/>
              <a:t>Color</a:t>
            </a:r>
          </a:p>
          <a:p>
            <a:r>
              <a:rPr lang="es-ES" sz="2200" dirty="0" smtClean="0"/>
              <a:t>Forma</a:t>
            </a:r>
          </a:p>
          <a:p>
            <a:r>
              <a:rPr lang="es-ES" sz="2200" dirty="0" smtClean="0"/>
              <a:t>Movimiento</a:t>
            </a:r>
          </a:p>
          <a:p>
            <a:r>
              <a:rPr lang="es-ES" sz="2200" dirty="0" smtClean="0"/>
              <a:t>Localización espacial</a:t>
            </a:r>
            <a:endParaRPr lang="es-ES" sz="22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Estado del Arte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/>
              <a:t>Visualización </a:t>
            </a:r>
            <a:r>
              <a:rPr lang="es-ES" sz="3800" dirty="0" smtClean="0"/>
              <a:t>de medidas</a:t>
            </a:r>
            <a:endParaRPr lang="es-ES" sz="38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835" y="3861048"/>
            <a:ext cx="2634962" cy="1958608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438" y="4001928"/>
            <a:ext cx="3527236" cy="1793638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184" y="3861048"/>
            <a:ext cx="2602554" cy="1934518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113" y="3861048"/>
            <a:ext cx="2710406" cy="2014686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402" y="4529125"/>
            <a:ext cx="608014" cy="598364"/>
          </a:xfrm>
          <a:prstGeom prst="rect">
            <a:avLst/>
          </a:prstGeom>
        </p:spPr>
      </p:pic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62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45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24078" indent="-514350">
              <a:buFont typeface="+mj-lt"/>
              <a:buAutoNum type="arabicPeriod"/>
            </a:pPr>
            <a:r>
              <a:rPr lang="es-ES" dirty="0" smtClean="0"/>
              <a:t>Introducción</a:t>
            </a:r>
          </a:p>
          <a:p>
            <a:pPr marL="624078" indent="-514350">
              <a:buFont typeface="+mj-lt"/>
              <a:buAutoNum type="arabicPeriod"/>
            </a:pPr>
            <a:r>
              <a:rPr lang="es-ES" dirty="0" smtClean="0"/>
              <a:t>Motivación y Objetivos</a:t>
            </a:r>
          </a:p>
          <a:p>
            <a:pPr marL="624078" indent="-514350">
              <a:buFont typeface="+mj-lt"/>
              <a:buAutoNum type="arabicPeriod"/>
            </a:pPr>
            <a:r>
              <a:rPr lang="es-ES" dirty="0" smtClean="0"/>
              <a:t>Estado del Arte</a:t>
            </a:r>
          </a:p>
          <a:p>
            <a:pPr marL="624078" indent="-514350">
              <a:buFont typeface="+mj-lt"/>
              <a:buAutoNum type="arabicPeriod"/>
            </a:pPr>
            <a:r>
              <a:rPr lang="es-ES" dirty="0" smtClean="0"/>
              <a:t>Metodología</a:t>
            </a:r>
          </a:p>
          <a:p>
            <a:pPr marL="624078" indent="-514350">
              <a:buFont typeface="+mj-lt"/>
              <a:buAutoNum type="arabicPeriod"/>
            </a:pPr>
            <a:r>
              <a:rPr lang="es-ES" dirty="0" smtClean="0"/>
              <a:t>Resultados</a:t>
            </a:r>
          </a:p>
          <a:p>
            <a:pPr marL="624078" indent="-514350">
              <a:buFont typeface="+mj-lt"/>
              <a:buAutoNum type="arabicPeriod"/>
            </a:pPr>
            <a:r>
              <a:rPr lang="es-ES" dirty="0" smtClean="0"/>
              <a:t>Demostración</a:t>
            </a:r>
          </a:p>
          <a:p>
            <a:pPr marL="624078" indent="-514350">
              <a:buFont typeface="+mj-lt"/>
              <a:buAutoNum type="arabicPeriod"/>
            </a:pPr>
            <a:r>
              <a:rPr lang="es-ES" dirty="0" smtClean="0"/>
              <a:t>Conclusiones</a:t>
            </a:r>
            <a:endParaRPr lang="es-ES" dirty="0"/>
          </a:p>
        </p:txBody>
      </p:sp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Contenidos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1120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4. Método de Trabajo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851920" y="2931712"/>
            <a:ext cx="5040560" cy="1454888"/>
          </a:xfrm>
        </p:spPr>
        <p:txBody>
          <a:bodyPr>
            <a:normAutofit/>
          </a:bodyPr>
          <a:lstStyle/>
          <a:p>
            <a:r>
              <a:rPr lang="es-ES" dirty="0"/>
              <a:t>Marco de investigación </a:t>
            </a:r>
            <a:r>
              <a:rPr lang="es-ES" dirty="0" smtClean="0"/>
              <a:t>preliminar</a:t>
            </a:r>
          </a:p>
          <a:p>
            <a:r>
              <a:rPr lang="es-ES" dirty="0" smtClean="0"/>
              <a:t>Proceso </a:t>
            </a:r>
            <a:r>
              <a:rPr lang="es-ES" dirty="0"/>
              <a:t>Unificado de </a:t>
            </a:r>
            <a:r>
              <a:rPr lang="es-ES" dirty="0" smtClean="0"/>
              <a:t>Desarrollo</a:t>
            </a:r>
          </a:p>
          <a:p>
            <a:r>
              <a:rPr lang="es-ES" dirty="0" smtClean="0"/>
              <a:t>Marco tecnológico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2920226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400" dirty="0" smtClean="0"/>
              <a:t>Método de Trabajo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smtClean="0"/>
              <a:t>Proceso Unificado de Desarrollo</a:t>
            </a:r>
            <a:endParaRPr lang="es-ES" sz="3800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21</a:t>
            </a:fld>
            <a:endParaRPr lang="es-ES"/>
          </a:p>
        </p:txBody>
      </p:sp>
      <p:pic>
        <p:nvPicPr>
          <p:cNvPr id="8" name="7 Marcador de contenido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556792"/>
            <a:ext cx="4054582" cy="5034995"/>
          </a:xfrm>
        </p:spPr>
      </p:pic>
    </p:spTree>
    <p:extLst>
      <p:ext uri="{BB962C8B-B14F-4D97-AF65-F5344CB8AC3E}">
        <p14:creationId xmlns:p14="http://schemas.microsoft.com/office/powerpoint/2010/main" val="176477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67544" y="1412776"/>
            <a:ext cx="3826768" cy="4824536"/>
          </a:xfrm>
        </p:spPr>
        <p:txBody>
          <a:bodyPr>
            <a:normAutofit/>
          </a:bodyPr>
          <a:lstStyle/>
          <a:p>
            <a:r>
              <a:rPr lang="es-ES" sz="2200" dirty="0" err="1" smtClean="0"/>
              <a:t>Maven</a:t>
            </a:r>
            <a:endParaRPr lang="es-ES" sz="2200" dirty="0" smtClean="0"/>
          </a:p>
          <a:p>
            <a:r>
              <a:rPr lang="es-ES" sz="2200" dirty="0" smtClean="0"/>
              <a:t>Apache </a:t>
            </a:r>
            <a:r>
              <a:rPr lang="es-ES" sz="2200" dirty="0" err="1" smtClean="0"/>
              <a:t>Subversion</a:t>
            </a:r>
            <a:endParaRPr lang="es-ES" sz="2200" dirty="0" smtClean="0"/>
          </a:p>
          <a:p>
            <a:r>
              <a:rPr lang="es-ES" sz="2200" dirty="0" smtClean="0"/>
              <a:t>Apache </a:t>
            </a:r>
            <a:r>
              <a:rPr lang="es-ES" sz="2200" dirty="0" err="1" smtClean="0"/>
              <a:t>Tomcat</a:t>
            </a:r>
            <a:endParaRPr lang="es-ES" sz="2200" dirty="0"/>
          </a:p>
          <a:p>
            <a:r>
              <a:rPr lang="es-ES" sz="2200" dirty="0" err="1" smtClean="0"/>
              <a:t>MySQL</a:t>
            </a:r>
            <a:r>
              <a:rPr lang="es-ES" sz="2200" dirty="0" smtClean="0"/>
              <a:t> Server</a:t>
            </a:r>
          </a:p>
          <a:p>
            <a:r>
              <a:rPr lang="es-ES" sz="2200" dirty="0" smtClean="0"/>
              <a:t>Spring</a:t>
            </a:r>
          </a:p>
          <a:p>
            <a:r>
              <a:rPr lang="es-ES" sz="2200" dirty="0" smtClean="0"/>
              <a:t>Spring Security</a:t>
            </a:r>
          </a:p>
          <a:p>
            <a:r>
              <a:rPr lang="es-ES" sz="2200" dirty="0" err="1" smtClean="0"/>
              <a:t>Struts</a:t>
            </a:r>
            <a:r>
              <a:rPr lang="es-ES" sz="2200" dirty="0" smtClean="0"/>
              <a:t> 2</a:t>
            </a:r>
          </a:p>
          <a:p>
            <a:r>
              <a:rPr lang="es-ES" sz="2200" dirty="0" err="1" smtClean="0"/>
              <a:t>Hibernate</a:t>
            </a:r>
            <a:endParaRPr lang="es-ES" sz="2200" dirty="0" smtClean="0"/>
          </a:p>
          <a:p>
            <a:r>
              <a:rPr lang="es-ES" sz="2200" dirty="0" smtClean="0"/>
              <a:t>JPA</a:t>
            </a:r>
            <a:endParaRPr lang="es-ES" sz="2200" dirty="0"/>
          </a:p>
          <a:p>
            <a:r>
              <a:rPr lang="es-ES" sz="2200" dirty="0" smtClean="0"/>
              <a:t>JAXB</a:t>
            </a:r>
          </a:p>
          <a:p>
            <a:r>
              <a:rPr lang="es-ES" sz="2200" dirty="0"/>
              <a:t>Java </a:t>
            </a:r>
            <a:r>
              <a:rPr lang="es-ES" sz="2200" dirty="0" err="1"/>
              <a:t>OpenGL</a:t>
            </a:r>
            <a:endParaRPr lang="es-ES" sz="2200" dirty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Método de Trabajo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/>
              <a:t>Marco </a:t>
            </a:r>
            <a:r>
              <a:rPr lang="es-ES" sz="3800" dirty="0" smtClean="0"/>
              <a:t>tecnológico</a:t>
            </a:r>
            <a:endParaRPr lang="es-ES" sz="38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59200" y="1412776"/>
            <a:ext cx="4306447" cy="5040560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s-ES" sz="2200" dirty="0" err="1"/>
              <a:t>Displaytag</a:t>
            </a:r>
            <a:endParaRPr lang="es-ES" sz="2200" dirty="0"/>
          </a:p>
          <a:p>
            <a:r>
              <a:rPr lang="es-ES" sz="2200" dirty="0" err="1"/>
              <a:t>SiteMesh</a:t>
            </a:r>
            <a:endParaRPr lang="es-ES" sz="2200" dirty="0"/>
          </a:p>
          <a:p>
            <a:r>
              <a:rPr lang="es-ES" sz="2200" dirty="0"/>
              <a:t>JSTL</a:t>
            </a:r>
          </a:p>
          <a:p>
            <a:r>
              <a:rPr lang="es-ES" sz="2200" dirty="0"/>
              <a:t>JSON</a:t>
            </a:r>
          </a:p>
          <a:p>
            <a:r>
              <a:rPr lang="es-ES" sz="2200" dirty="0" err="1" smtClean="0"/>
              <a:t>JQuery</a:t>
            </a:r>
            <a:endParaRPr lang="es-ES" sz="2200" dirty="0" smtClean="0"/>
          </a:p>
          <a:p>
            <a:r>
              <a:rPr lang="es-ES" sz="2200" dirty="0" smtClean="0"/>
              <a:t>Google </a:t>
            </a:r>
            <a:r>
              <a:rPr lang="es-ES" sz="2200" dirty="0" err="1"/>
              <a:t>Maps</a:t>
            </a:r>
            <a:r>
              <a:rPr lang="es-ES" sz="2200" dirty="0"/>
              <a:t> API</a:t>
            </a:r>
          </a:p>
          <a:p>
            <a:r>
              <a:rPr lang="es-ES" sz="2200" dirty="0" err="1"/>
              <a:t>JUnit</a:t>
            </a:r>
            <a:endParaRPr lang="es-ES" sz="2200" dirty="0"/>
          </a:p>
          <a:p>
            <a:r>
              <a:rPr lang="es-ES" sz="2200" dirty="0"/>
              <a:t>Spring Test</a:t>
            </a:r>
          </a:p>
          <a:p>
            <a:r>
              <a:rPr lang="es-ES" sz="2200" dirty="0" err="1"/>
              <a:t>Canoo</a:t>
            </a:r>
            <a:r>
              <a:rPr lang="es-ES" sz="2200" dirty="0"/>
              <a:t> </a:t>
            </a:r>
            <a:r>
              <a:rPr lang="es-ES" sz="2200" dirty="0" err="1"/>
              <a:t>WebTest</a:t>
            </a:r>
            <a:endParaRPr lang="es-ES" sz="2200" dirty="0"/>
          </a:p>
          <a:p>
            <a:r>
              <a:rPr lang="es-ES" sz="2200" dirty="0"/>
              <a:t>Java </a:t>
            </a:r>
            <a:r>
              <a:rPr lang="es-ES" sz="2200" dirty="0" err="1"/>
              <a:t>Annotations</a:t>
            </a:r>
            <a:endParaRPr lang="es-ES" sz="2200" dirty="0"/>
          </a:p>
          <a:p>
            <a:r>
              <a:rPr lang="es-ES" sz="2200" dirty="0"/>
              <a:t>Java </a:t>
            </a:r>
            <a:r>
              <a:rPr lang="es-ES" sz="2200" dirty="0" err="1"/>
              <a:t>Reflection</a:t>
            </a:r>
            <a:r>
              <a:rPr lang="es-ES" sz="2200" dirty="0"/>
              <a:t> API</a:t>
            </a:r>
            <a:endParaRPr lang="es-ES" sz="2200" dirty="0" smtClean="0"/>
          </a:p>
          <a:p>
            <a:endParaRPr lang="es-ES" sz="2800" dirty="0" smtClean="0"/>
          </a:p>
          <a:p>
            <a:endParaRPr lang="es-ES" sz="2800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195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-1044624" y="1052736"/>
            <a:ext cx="7772400" cy="1828800"/>
          </a:xfrm>
        </p:spPr>
        <p:txBody>
          <a:bodyPr/>
          <a:lstStyle/>
          <a:p>
            <a:r>
              <a:rPr lang="es-ES" dirty="0" smtClean="0"/>
              <a:t>5. Resultados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Trabajo inicial</a:t>
            </a:r>
          </a:p>
          <a:p>
            <a:r>
              <a:rPr lang="es-ES" dirty="0" smtClean="0"/>
              <a:t>Motor gráfico</a:t>
            </a:r>
          </a:p>
          <a:p>
            <a:r>
              <a:rPr lang="es-ES" dirty="0" smtClean="0"/>
              <a:t>Aplicación web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4433399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24</a:t>
            </a:fld>
            <a:endParaRPr lang="es-ES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179512" y="274638"/>
            <a:ext cx="8712968" cy="1143000"/>
          </a:xfrm>
        </p:spPr>
        <p:txBody>
          <a:bodyPr>
            <a:normAutofit/>
          </a:bodyPr>
          <a:lstStyle/>
          <a:p>
            <a:r>
              <a:rPr lang="es-ES" sz="2200" dirty="0" smtClean="0"/>
              <a:t>Resultados: Trabajo inicial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Captura </a:t>
            </a:r>
            <a:r>
              <a:rPr lang="es-ES" sz="3800" dirty="0"/>
              <a:t>de requisitos</a:t>
            </a:r>
          </a:p>
        </p:txBody>
      </p:sp>
      <p:pic>
        <p:nvPicPr>
          <p:cNvPr id="6" name="5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772816"/>
            <a:ext cx="6579273" cy="4525962"/>
          </a:xfrm>
        </p:spPr>
      </p:pic>
    </p:spTree>
    <p:extLst>
      <p:ext uri="{BB962C8B-B14F-4D97-AF65-F5344CB8AC3E}">
        <p14:creationId xmlns:p14="http://schemas.microsoft.com/office/powerpoint/2010/main" val="160013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200" dirty="0" smtClean="0"/>
              <a:t>Modelo gráfico para factorías de software:</a:t>
            </a:r>
          </a:p>
          <a:p>
            <a:pPr marL="109728" indent="0">
              <a:buNone/>
            </a:pPr>
            <a:endParaRPr lang="es-E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25</a:t>
            </a:fld>
            <a:endParaRPr lang="es-ES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323528" y="260648"/>
            <a:ext cx="8651304" cy="1143000"/>
          </a:xfrm>
        </p:spPr>
        <p:txBody>
          <a:bodyPr>
            <a:normAutofit/>
          </a:bodyPr>
          <a:lstStyle/>
          <a:p>
            <a:r>
              <a:rPr lang="es-ES" sz="2200" dirty="0" smtClean="0"/>
              <a:t>Resultados: Trabajo inicial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smtClean="0"/>
              <a:t>Captura de requisitos</a:t>
            </a:r>
            <a:endParaRPr lang="es-ES" sz="3800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2348880"/>
            <a:ext cx="2928258" cy="2418122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2708920"/>
            <a:ext cx="4309596" cy="120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4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0.00833 L -0.24653 -0.00602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26" y="11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Modelo gráfico para proyectos software:</a:t>
            </a:r>
            <a:endParaRPr lang="es-ES" sz="22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26</a:t>
            </a:fld>
            <a:endParaRPr lang="es-ES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323528" y="260648"/>
            <a:ext cx="8640960" cy="1143000"/>
          </a:xfrm>
        </p:spPr>
        <p:txBody>
          <a:bodyPr>
            <a:normAutofit/>
          </a:bodyPr>
          <a:lstStyle/>
          <a:p>
            <a:r>
              <a:rPr lang="es-ES" sz="2200" dirty="0" smtClean="0"/>
              <a:t>Resultados: Trabajo inicial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Captura </a:t>
            </a:r>
            <a:r>
              <a:rPr lang="es-ES" sz="3800" dirty="0"/>
              <a:t>de requisitos</a:t>
            </a:r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258576"/>
            <a:ext cx="3382744" cy="2736303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471" y="2564904"/>
            <a:ext cx="4336464" cy="170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1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3.7037E-6 L -0.24791 0.00278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96" y="13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Modelo gráfico genérico:</a:t>
            </a:r>
            <a:endParaRPr lang="es-ES" sz="22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27</a:t>
            </a:fld>
            <a:endParaRPr lang="es-ES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323528" y="260648"/>
            <a:ext cx="8640960" cy="1143000"/>
          </a:xfrm>
        </p:spPr>
        <p:txBody>
          <a:bodyPr>
            <a:normAutofit/>
          </a:bodyPr>
          <a:lstStyle/>
          <a:p>
            <a:r>
              <a:rPr lang="es-ES" sz="2200" dirty="0" smtClean="0"/>
              <a:t>Resultados: Trabajo inicial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Captura </a:t>
            </a:r>
            <a:r>
              <a:rPr lang="es-ES" sz="3800" dirty="0"/>
              <a:t>de requisitos</a:t>
            </a: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2276872"/>
            <a:ext cx="3052193" cy="2880322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328" y="2564904"/>
            <a:ext cx="4687774" cy="15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5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85185E-6 L -0.22986 1.85185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93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10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136422"/>
            <a:ext cx="5991068" cy="3744417"/>
          </a:xfrm>
          <a:prstGeom prst="rect">
            <a:avLst/>
          </a:prstGeom>
        </p:spPr>
      </p:pic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Concepto de perfiles de visualización</a:t>
            </a:r>
            <a:endParaRPr lang="es-ES" sz="22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28</a:t>
            </a:fld>
            <a:endParaRPr lang="es-ES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323528" y="260648"/>
            <a:ext cx="8712968" cy="1143000"/>
          </a:xfrm>
        </p:spPr>
        <p:txBody>
          <a:bodyPr>
            <a:normAutofit/>
          </a:bodyPr>
          <a:lstStyle/>
          <a:p>
            <a:r>
              <a:rPr lang="es-ES" sz="2200" dirty="0" smtClean="0"/>
              <a:t>Resultados: Trabajo inicial</a:t>
            </a:r>
            <a:r>
              <a:rPr lang="es-ES" sz="2200" dirty="0"/>
              <a:t/>
            </a:r>
            <a:br>
              <a:rPr lang="es-ES" sz="2200" dirty="0"/>
            </a:br>
            <a:r>
              <a:rPr lang="es-ES" sz="3800" dirty="0" smtClean="0"/>
              <a:t>Captura </a:t>
            </a:r>
            <a:r>
              <a:rPr lang="es-ES" sz="3800" dirty="0"/>
              <a:t>de requisitos</a:t>
            </a:r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133047"/>
            <a:ext cx="5991068" cy="3744415"/>
          </a:xfrm>
          <a:prstGeom prst="rect">
            <a:avLst/>
          </a:prstGeom>
        </p:spPr>
      </p:pic>
      <p:cxnSp>
        <p:nvCxnSpPr>
          <p:cNvPr id="13" name="12 Conector recto de flecha"/>
          <p:cNvCxnSpPr/>
          <p:nvPr/>
        </p:nvCxnSpPr>
        <p:spPr>
          <a:xfrm>
            <a:off x="3563888" y="2780928"/>
            <a:ext cx="129614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 de flecha"/>
          <p:cNvCxnSpPr/>
          <p:nvPr/>
        </p:nvCxnSpPr>
        <p:spPr>
          <a:xfrm>
            <a:off x="3563888" y="3140968"/>
            <a:ext cx="115212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16 Conector recto de flecha"/>
          <p:cNvCxnSpPr/>
          <p:nvPr/>
        </p:nvCxnSpPr>
        <p:spPr>
          <a:xfrm>
            <a:off x="3563888" y="3645024"/>
            <a:ext cx="1152128" cy="11521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18 Conector recto de flecha"/>
          <p:cNvCxnSpPr/>
          <p:nvPr/>
        </p:nvCxnSpPr>
        <p:spPr>
          <a:xfrm flipV="1">
            <a:off x="3563888" y="3717032"/>
            <a:ext cx="1152128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20 Conector recto de flecha"/>
          <p:cNvCxnSpPr/>
          <p:nvPr/>
        </p:nvCxnSpPr>
        <p:spPr>
          <a:xfrm flipV="1">
            <a:off x="3563888" y="4293096"/>
            <a:ext cx="1152128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27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109728" indent="0">
              <a:buNone/>
            </a:pPr>
            <a:r>
              <a:rPr lang="es-ES" dirty="0" smtClean="0"/>
              <a:t>Funcionalidades que debe satisfacer el sistema:</a:t>
            </a:r>
          </a:p>
          <a:p>
            <a:pPr marL="109728" indent="0">
              <a:buNone/>
            </a:pPr>
            <a:endParaRPr lang="es-ES" dirty="0" smtClean="0"/>
          </a:p>
          <a:p>
            <a:r>
              <a:rPr lang="es-ES" dirty="0" smtClean="0"/>
              <a:t>Autenticación y control de acceso.</a:t>
            </a:r>
          </a:p>
          <a:p>
            <a:endParaRPr lang="es-ES" dirty="0" smtClean="0"/>
          </a:p>
          <a:p>
            <a:r>
              <a:rPr lang="es-ES" dirty="0" smtClean="0"/>
              <a:t>Gestión organizacional: compañías, factorías, proyectos y </a:t>
            </a:r>
            <a:r>
              <a:rPr lang="es-ES" dirty="0" err="1" smtClean="0"/>
              <a:t>subproyectos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r>
              <a:rPr lang="es-ES" dirty="0" smtClean="0"/>
              <a:t>Gestión de perfiles de visualización.</a:t>
            </a:r>
          </a:p>
          <a:p>
            <a:endParaRPr lang="es-ES" dirty="0" smtClean="0"/>
          </a:p>
          <a:p>
            <a:r>
              <a:rPr lang="es-ES" dirty="0" smtClean="0"/>
              <a:t>Selección de perfiles de visualización.</a:t>
            </a:r>
          </a:p>
          <a:p>
            <a:endParaRPr lang="es-ES" dirty="0" smtClean="0"/>
          </a:p>
          <a:p>
            <a:r>
              <a:rPr lang="es-ES" dirty="0" err="1" smtClean="0"/>
              <a:t>Geolocalización</a:t>
            </a:r>
            <a:r>
              <a:rPr lang="es-ES" dirty="0" smtClean="0"/>
              <a:t> de factorías de software.</a:t>
            </a:r>
          </a:p>
          <a:p>
            <a:endParaRPr lang="es-ES" dirty="0" smtClean="0"/>
          </a:p>
          <a:p>
            <a:r>
              <a:rPr lang="es-ES" dirty="0" smtClean="0"/>
              <a:t>Visualización de medidas e indicadores.</a:t>
            </a:r>
          </a:p>
          <a:p>
            <a:endParaRPr lang="es-ES" dirty="0" smtClean="0"/>
          </a:p>
          <a:p>
            <a:r>
              <a:rPr lang="es-ES" dirty="0" smtClean="0"/>
              <a:t>Selección de objetos 3D.</a:t>
            </a:r>
          </a:p>
          <a:p>
            <a:endParaRPr lang="es-ES" dirty="0" smtClean="0"/>
          </a:p>
          <a:p>
            <a:r>
              <a:rPr lang="es-ES" dirty="0" smtClean="0"/>
              <a:t>Navegabilidad a través de distintos niveles de abstracción.</a:t>
            </a:r>
            <a:endParaRPr lang="es-E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29</a:t>
            </a:fld>
            <a:endParaRPr lang="es-ES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Trabajo inicial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smtClean="0"/>
              <a:t>Identificación de requisitos</a:t>
            </a:r>
            <a:endParaRPr lang="es-ES" sz="3800" dirty="0"/>
          </a:p>
        </p:txBody>
      </p:sp>
    </p:spTree>
    <p:extLst>
      <p:ext uri="{BB962C8B-B14F-4D97-AF65-F5344CB8AC3E}">
        <p14:creationId xmlns:p14="http://schemas.microsoft.com/office/powerpoint/2010/main" val="61129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-540568" y="1052736"/>
            <a:ext cx="7772400" cy="1828800"/>
          </a:xfrm>
        </p:spPr>
        <p:txBody>
          <a:bodyPr/>
          <a:lstStyle/>
          <a:p>
            <a:r>
              <a:rPr lang="es-ES" dirty="0" smtClean="0"/>
              <a:t>1. Introducción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Introducción al tema</a:t>
            </a:r>
          </a:p>
          <a:p>
            <a:r>
              <a:rPr lang="es-ES" dirty="0" smtClean="0"/>
              <a:t>Problemática</a:t>
            </a:r>
          </a:p>
          <a:p>
            <a:r>
              <a:rPr lang="es-ES" dirty="0" smtClean="0"/>
              <a:t>Qué se propone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6307639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ES" sz="2200" dirty="0" smtClean="0"/>
              <a:t>Roles que participarán en el sistema:</a:t>
            </a:r>
          </a:p>
          <a:p>
            <a:r>
              <a:rPr lang="es-ES" sz="1800" dirty="0" smtClean="0"/>
              <a:t>Administrador.</a:t>
            </a:r>
          </a:p>
          <a:p>
            <a:r>
              <a:rPr lang="es-ES" sz="1800" dirty="0" smtClean="0"/>
              <a:t>Jefe de Proyecto.</a:t>
            </a:r>
          </a:p>
          <a:p>
            <a:r>
              <a:rPr lang="es-ES" sz="1800" dirty="0" smtClean="0"/>
              <a:t>Usuario estándar.</a:t>
            </a:r>
            <a:endParaRPr lang="es-ES" sz="18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30</a:t>
            </a:fld>
            <a:endParaRPr lang="es-ES"/>
          </a:p>
        </p:txBody>
      </p:sp>
      <p:sp>
        <p:nvSpPr>
          <p:cNvPr id="5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Trabajo inicial</a:t>
            </a:r>
            <a:br>
              <a:rPr lang="es-ES" sz="2200" dirty="0" smtClean="0"/>
            </a:br>
            <a:r>
              <a:rPr lang="es-ES" sz="3800" dirty="0" smtClean="0"/>
              <a:t>Identificación de requisitos</a:t>
            </a:r>
            <a:endParaRPr lang="es-ES" sz="3800" dirty="0"/>
          </a:p>
        </p:txBody>
      </p:sp>
    </p:spTree>
    <p:extLst>
      <p:ext uri="{BB962C8B-B14F-4D97-AF65-F5344CB8AC3E}">
        <p14:creationId xmlns:p14="http://schemas.microsoft.com/office/powerpoint/2010/main" val="377612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ES" sz="2200" dirty="0" smtClean="0"/>
              <a:t>Características del sistema:</a:t>
            </a:r>
          </a:p>
          <a:p>
            <a:r>
              <a:rPr lang="es-ES" sz="1800" dirty="0" smtClean="0"/>
              <a:t>Tecnología Java.</a:t>
            </a:r>
          </a:p>
          <a:p>
            <a:r>
              <a:rPr lang="es-ES" sz="1800" dirty="0" smtClean="0"/>
              <a:t>Potencialmente accesible.</a:t>
            </a:r>
          </a:p>
          <a:p>
            <a:r>
              <a:rPr lang="es-ES" sz="1800" dirty="0" smtClean="0"/>
              <a:t>Disponible en varios idiomas.</a:t>
            </a:r>
          </a:p>
          <a:p>
            <a:r>
              <a:rPr lang="es-ES" sz="1800" dirty="0" smtClean="0"/>
              <a:t>Intuitivo.</a:t>
            </a:r>
          </a:p>
          <a:p>
            <a:r>
              <a:rPr lang="es-ES" sz="1800" dirty="0" smtClean="0"/>
              <a:t>Flexible.</a:t>
            </a:r>
          </a:p>
          <a:p>
            <a:r>
              <a:rPr lang="es-ES" sz="1800" dirty="0" smtClean="0"/>
              <a:t>Personalizable.</a:t>
            </a:r>
          </a:p>
          <a:p>
            <a:r>
              <a:rPr lang="es-ES" sz="1800" dirty="0" smtClean="0"/>
              <a:t>Extensible.</a:t>
            </a: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31</a:t>
            </a:fld>
            <a:endParaRPr lang="es-ES"/>
          </a:p>
        </p:txBody>
      </p:sp>
      <p:sp>
        <p:nvSpPr>
          <p:cNvPr id="5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Trabajo inicial</a:t>
            </a:r>
            <a:br>
              <a:rPr lang="es-ES" sz="2200" dirty="0" smtClean="0"/>
            </a:br>
            <a:r>
              <a:rPr lang="es-ES" sz="3800" dirty="0" smtClean="0"/>
              <a:t>Identificación de requisitos</a:t>
            </a:r>
            <a:endParaRPr lang="es-ES" sz="3800" dirty="0"/>
          </a:p>
        </p:txBody>
      </p:sp>
    </p:spTree>
    <p:extLst>
      <p:ext uri="{BB962C8B-B14F-4D97-AF65-F5344CB8AC3E}">
        <p14:creationId xmlns:p14="http://schemas.microsoft.com/office/powerpoint/2010/main" val="41240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Marcador de contenido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83" y="1481138"/>
            <a:ext cx="8196234" cy="4525961"/>
          </a:xfrm>
        </p:spPr>
      </p:pic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32</a:t>
            </a:fld>
            <a:endParaRPr lang="es-ES"/>
          </a:p>
        </p:txBody>
      </p:sp>
      <p:sp>
        <p:nvSpPr>
          <p:cNvPr id="5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Trabajo inicial</a:t>
            </a:r>
            <a:br>
              <a:rPr lang="es-ES" sz="2200" dirty="0" smtClean="0"/>
            </a:br>
            <a:r>
              <a:rPr lang="es-ES" sz="3800" dirty="0" smtClean="0"/>
              <a:t>Modelo de Casos de Uso</a:t>
            </a:r>
            <a:endParaRPr lang="es-ES" sz="3800" dirty="0"/>
          </a:p>
        </p:txBody>
      </p:sp>
      <p:pic>
        <p:nvPicPr>
          <p:cNvPr id="7" name="5 Marcador de contenido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256570"/>
            <a:ext cx="8229598" cy="297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2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Elaboración de un Glosario de Términos.</a:t>
            </a:r>
          </a:p>
          <a:p>
            <a:r>
              <a:rPr lang="es-ES" sz="2200" dirty="0" smtClean="0"/>
              <a:t>Estudio de Viabilidad y Gestión del Riesgo.</a:t>
            </a:r>
          </a:p>
          <a:p>
            <a:r>
              <a:rPr lang="es-ES" sz="2200" dirty="0" smtClean="0"/>
              <a:t>Confección del Plan de </a:t>
            </a:r>
            <a:r>
              <a:rPr lang="es-ES" sz="2200" dirty="0" smtClean="0"/>
              <a:t>Iteraciones:</a:t>
            </a:r>
          </a:p>
          <a:p>
            <a:pPr lvl="1"/>
            <a:r>
              <a:rPr lang="es-ES" sz="1800" dirty="0" smtClean="0"/>
              <a:t>1 ciclo.</a:t>
            </a:r>
          </a:p>
          <a:p>
            <a:pPr lvl="1"/>
            <a:r>
              <a:rPr lang="es-ES" sz="1800" dirty="0" smtClean="0"/>
              <a:t>10 iteraciones.</a:t>
            </a:r>
            <a:endParaRPr lang="es-ES" sz="18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33</a:t>
            </a:fld>
            <a:endParaRPr lang="es-ES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smtClean="0"/>
              <a:t>Trabajo inicial</a:t>
            </a:r>
            <a:endParaRPr lang="es-ES" sz="3800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025757"/>
            <a:ext cx="5232578" cy="3139546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119" y="3241780"/>
            <a:ext cx="5714644" cy="2707500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241780"/>
            <a:ext cx="5040560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1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467544" y="2564904"/>
            <a:ext cx="8229600" cy="1143000"/>
          </a:xfrm>
        </p:spPr>
        <p:txBody>
          <a:bodyPr/>
          <a:lstStyle/>
          <a:p>
            <a:pPr algn="ctr"/>
            <a:r>
              <a:rPr lang="es-ES" dirty="0" smtClean="0"/>
              <a:t>Motor Gráfico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6671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Estudio general de la librería de gráficos </a:t>
            </a:r>
            <a:r>
              <a:rPr lang="es-ES" sz="2200" dirty="0" err="1" smtClean="0"/>
              <a:t>OpenGL</a:t>
            </a:r>
            <a:r>
              <a:rPr lang="es-ES" sz="2200" dirty="0" smtClean="0"/>
              <a:t> (Open </a:t>
            </a:r>
            <a:r>
              <a:rPr lang="es-ES" sz="2200" dirty="0" err="1" smtClean="0"/>
              <a:t>Graphics</a:t>
            </a:r>
            <a:r>
              <a:rPr lang="es-ES" sz="2200" dirty="0" smtClean="0"/>
              <a:t> Library).</a:t>
            </a:r>
          </a:p>
          <a:p>
            <a:endParaRPr lang="es-ES" sz="2200" dirty="0" smtClean="0"/>
          </a:p>
          <a:p>
            <a:r>
              <a:rPr lang="es-ES" sz="2200" dirty="0" smtClean="0"/>
              <a:t>Estudio de específico de JOGL (Java </a:t>
            </a:r>
            <a:r>
              <a:rPr lang="es-ES" sz="2200" dirty="0" err="1" smtClean="0"/>
              <a:t>Binding</a:t>
            </a:r>
            <a:r>
              <a:rPr lang="es-ES" sz="2200" dirty="0" smtClean="0"/>
              <a:t> </a:t>
            </a:r>
            <a:r>
              <a:rPr lang="es-ES" sz="2200" dirty="0" err="1" smtClean="0"/>
              <a:t>for</a:t>
            </a:r>
            <a:r>
              <a:rPr lang="es-ES" sz="2200" dirty="0" smtClean="0"/>
              <a:t> </a:t>
            </a:r>
            <a:r>
              <a:rPr lang="es-ES" sz="2200" dirty="0" err="1" smtClean="0"/>
              <a:t>OpenGL</a:t>
            </a:r>
            <a:r>
              <a:rPr lang="es-ES" sz="2200" dirty="0" smtClean="0"/>
              <a:t>).</a:t>
            </a:r>
          </a:p>
          <a:p>
            <a:endParaRPr lang="es-ES" sz="2200" dirty="0" smtClean="0"/>
          </a:p>
          <a:p>
            <a:r>
              <a:rPr lang="es-ES" sz="2200" dirty="0" smtClean="0"/>
              <a:t>Agregado manual de librerías para JOGL al repositorio local de </a:t>
            </a:r>
            <a:r>
              <a:rPr lang="es-ES" sz="2200" dirty="0" err="1" smtClean="0"/>
              <a:t>Maven</a:t>
            </a:r>
            <a:r>
              <a:rPr lang="es-ES" sz="2200" dirty="0" smtClean="0"/>
              <a:t>.</a:t>
            </a:r>
          </a:p>
          <a:p>
            <a:endParaRPr lang="es-ES" sz="2200" dirty="0" smtClean="0"/>
          </a:p>
          <a:p>
            <a:r>
              <a:rPr lang="es-ES" sz="2200" dirty="0" smtClean="0"/>
              <a:t>Creación del proyecto mediante </a:t>
            </a:r>
            <a:r>
              <a:rPr lang="es-ES" sz="2200" dirty="0" err="1" smtClean="0"/>
              <a:t>Maven</a:t>
            </a:r>
            <a:r>
              <a:rPr lang="es-ES" sz="2200" dirty="0" smtClean="0"/>
              <a:t>.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Motor gráfico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Pasos previos</a:t>
            </a:r>
            <a:endParaRPr lang="es-ES" sz="38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775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Marcador de contenido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54" y="2108416"/>
            <a:ext cx="7163311" cy="3361246"/>
          </a:xfrm>
        </p:spPr>
      </p:pic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36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>
          <a:xfrm>
            <a:off x="398753" y="260648"/>
            <a:ext cx="8640960" cy="1143000"/>
          </a:xfrm>
        </p:spPr>
        <p:txBody>
          <a:bodyPr>
            <a:normAutofit/>
          </a:bodyPr>
          <a:lstStyle/>
          <a:p>
            <a:r>
              <a:rPr lang="es-ES" sz="2200" dirty="0" smtClean="0"/>
              <a:t>Resultados: Motor gráfico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Primera aproximación</a:t>
            </a:r>
            <a:endParaRPr lang="es-ES" sz="3800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035952"/>
            <a:ext cx="6264696" cy="3756090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70" y="2564904"/>
            <a:ext cx="8061681" cy="1955457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2276872"/>
            <a:ext cx="3728059" cy="3024336"/>
          </a:xfrm>
          <a:prstGeom prst="rect">
            <a:avLst/>
          </a:prstGeom>
        </p:spPr>
      </p:pic>
      <p:sp>
        <p:nvSpPr>
          <p:cNvPr id="11" name="10 CuadroTexto"/>
          <p:cNvSpPr txBox="1"/>
          <p:nvPr/>
        </p:nvSpPr>
        <p:spPr>
          <a:xfrm>
            <a:off x="398753" y="1528460"/>
            <a:ext cx="15254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5760" lvl="0" indent="-256032">
              <a:spcBef>
                <a:spcPts val="400"/>
              </a:spcBef>
              <a:buClr>
                <a:srgbClr val="2DA2BF"/>
              </a:buClr>
              <a:buSzPct val="68000"/>
              <a:buFont typeface="Wingdings 3"/>
              <a:buChar char=""/>
            </a:pPr>
            <a:r>
              <a:rPr lang="es-ES" sz="2200" dirty="0" smtClean="0">
                <a:solidFill>
                  <a:prstClr val="black"/>
                </a:solidFill>
              </a:rPr>
              <a:t>Análisis</a:t>
            </a:r>
            <a:endParaRPr lang="es-ES" sz="2200" dirty="0">
              <a:solidFill>
                <a:prstClr val="black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398753" y="1528459"/>
            <a:ext cx="143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5760" lvl="0" indent="-256032">
              <a:spcBef>
                <a:spcPts val="400"/>
              </a:spcBef>
              <a:buClr>
                <a:srgbClr val="2DA2BF"/>
              </a:buClr>
              <a:buSzPct val="68000"/>
              <a:buFont typeface="Wingdings 3"/>
              <a:buChar char=""/>
            </a:pPr>
            <a:r>
              <a:rPr lang="es-ES" sz="2200" dirty="0" smtClean="0">
                <a:solidFill>
                  <a:prstClr val="black"/>
                </a:solidFill>
              </a:rPr>
              <a:t>Diseño</a:t>
            </a:r>
            <a:endParaRPr lang="es-ES" sz="2200" dirty="0">
              <a:solidFill>
                <a:prstClr val="black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398753" y="1528458"/>
            <a:ext cx="38978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5760" lvl="0" indent="-256032">
              <a:spcBef>
                <a:spcPts val="400"/>
              </a:spcBef>
              <a:buClr>
                <a:srgbClr val="2DA2BF"/>
              </a:buClr>
              <a:buSzPct val="68000"/>
              <a:buFont typeface="Wingdings 3"/>
              <a:buChar char=""/>
            </a:pPr>
            <a:r>
              <a:rPr lang="es-ES" sz="2200" dirty="0" smtClean="0">
                <a:solidFill>
                  <a:prstClr val="black"/>
                </a:solidFill>
              </a:rPr>
              <a:t>Implementación y Pruebas</a:t>
            </a:r>
          </a:p>
        </p:txBody>
      </p:sp>
    </p:spTree>
    <p:extLst>
      <p:ext uri="{BB962C8B-B14F-4D97-AF65-F5344CB8AC3E}">
        <p14:creationId xmlns:p14="http://schemas.microsoft.com/office/powerpoint/2010/main" val="32150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/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395536" y="1481328"/>
            <a:ext cx="8424936" cy="4525963"/>
          </a:xfrm>
        </p:spPr>
        <p:txBody>
          <a:bodyPr>
            <a:normAutofit/>
          </a:bodyPr>
          <a:lstStyle/>
          <a:p>
            <a:r>
              <a:rPr lang="es-ES" sz="2200" dirty="0" smtClean="0"/>
              <a:t>En </a:t>
            </a:r>
            <a:r>
              <a:rPr lang="es-ES" sz="2200" dirty="0" err="1" smtClean="0"/>
              <a:t>OpenGL</a:t>
            </a:r>
            <a:r>
              <a:rPr lang="es-ES" sz="2200" dirty="0" smtClean="0"/>
              <a:t> no existe el concepto de “cámara”.</a:t>
            </a:r>
          </a:p>
          <a:p>
            <a:r>
              <a:rPr lang="es-ES" sz="2200" dirty="0" smtClean="0"/>
              <a:t>Definimos “cámara” como un punto en el espacio a través del cual se visualiza la escena.</a:t>
            </a:r>
            <a:endParaRPr lang="es-ES" sz="22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37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>
          <a:xfrm>
            <a:off x="395536" y="260648"/>
            <a:ext cx="8435280" cy="1143000"/>
          </a:xfrm>
        </p:spPr>
        <p:txBody>
          <a:bodyPr>
            <a:normAutofit/>
          </a:bodyPr>
          <a:lstStyle/>
          <a:p>
            <a:r>
              <a:rPr lang="es-ES" sz="2200" dirty="0" smtClean="0"/>
              <a:t>Resultados: Motor gráfico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Metáfora de cámara</a:t>
            </a:r>
            <a:endParaRPr lang="es-ES" sz="3800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3175195"/>
            <a:ext cx="2880319" cy="2724627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924944"/>
            <a:ext cx="2592288" cy="32251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8 CuadroTexto"/>
              <p:cNvSpPr txBox="1"/>
              <p:nvPr/>
            </p:nvSpPr>
            <p:spPr>
              <a:xfrm>
                <a:off x="4860898" y="3193806"/>
                <a:ext cx="3399777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/>
                          </a:rPr>
                          <m:t>𝑓𝑟𝑒𝑛𝑡𝑒</m:t>
                        </m:r>
                      </m:e>
                      <m:sub>
                        <m:r>
                          <a:rPr lang="es-E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/>
                          </a:rPr>
                          <m:t>𝑓𝑟𝑒𝑛𝑡𝑒</m:t>
                        </m:r>
                      </m:e>
                      <m:sub>
                        <m:r>
                          <a:rPr lang="es-ES" b="0" i="1" smtClean="0">
                            <a:latin typeface="Cambria Math"/>
                          </a:rPr>
                          <m:t>1</m:t>
                        </m:r>
                        <m:r>
                          <a:rPr lang="es-ES" b="0" i="1" smtClean="0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s-E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s-E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/>
                          </a:rPr>
                          <m:t>𝑓𝑟𝑒𝑛𝑡𝑒</m:t>
                        </m:r>
                      </m:e>
                      <m:sub>
                        <m:r>
                          <a:rPr lang="es-ES" b="0" i="1" smtClean="0">
                            <a:latin typeface="Cambria Math"/>
                          </a:rPr>
                          <m:t>1</m:t>
                        </m:r>
                        <m:r>
                          <a:rPr lang="es-ES" b="0" i="1" smtClean="0"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s-ES" dirty="0" smtClean="0"/>
                  <a:t> </a:t>
                </a:r>
                <a:endParaRPr lang="es-ES" dirty="0"/>
              </a:p>
            </p:txBody>
          </p:sp>
        </mc:Choice>
        <mc:Fallback xmlns="">
          <p:sp>
            <p:nvSpPr>
              <p:cNvPr id="9" name="8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898" y="3193806"/>
                <a:ext cx="3399777" cy="391261"/>
              </a:xfrm>
              <a:prstGeom prst="rect">
                <a:avLst/>
              </a:prstGeom>
              <a:blipFill rotWithShape="1">
                <a:blip r:embed="rId4"/>
                <a:stretch>
                  <a:fillRect l="-358" b="-781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9 CuadroTexto"/>
              <p:cNvSpPr txBox="1"/>
              <p:nvPr/>
            </p:nvSpPr>
            <p:spPr>
              <a:xfrm>
                <a:off x="4788024" y="3976327"/>
                <a:ext cx="31425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/>
                            </a:rPr>
                            <m:t>𝑓𝑟𝑒𝑛𝑡𝑒</m:t>
                          </m:r>
                        </m:e>
                        <m:sub>
                          <m:r>
                            <a:rPr lang="es-ES" b="0" i="1" smtClean="0">
                              <a:latin typeface="Cambria Math"/>
                            </a:rPr>
                            <m:t>1</m:t>
                          </m:r>
                          <m:r>
                            <a:rPr lang="es-ES" b="0" i="1" smtClean="0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s-E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/>
                            </a:rPr>
                            <m:t>𝑑𝑒𝑟𝑒𝑐h𝑎</m:t>
                          </m:r>
                        </m:e>
                        <m:sub>
                          <m:r>
                            <a:rPr lang="es-E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s-ES" b="0" i="1" smtClean="0">
                          <a:latin typeface="Cambria Math"/>
                        </a:rPr>
                        <m:t>∗</m:t>
                      </m:r>
                      <m:func>
                        <m:funcPr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l-GR" i="1">
                              <a:latin typeface="Cambria Math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0" name="9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3976327"/>
                <a:ext cx="3142527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10 CuadroTexto"/>
              <p:cNvSpPr txBox="1"/>
              <p:nvPr/>
            </p:nvSpPr>
            <p:spPr>
              <a:xfrm>
                <a:off x="4788024" y="3585066"/>
                <a:ext cx="3029612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/>
                            </a:rPr>
                            <m:t>𝑓𝑟𝑒𝑛𝑡𝑒</m:t>
                          </m:r>
                        </m:e>
                        <m:sub>
                          <m:r>
                            <a:rPr lang="es-ES" b="0" i="1" smtClean="0">
                              <a:latin typeface="Cambria Math"/>
                            </a:rPr>
                            <m:t>1</m:t>
                          </m:r>
                          <m:r>
                            <a:rPr lang="es-ES" b="0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es-E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/>
                            </a:rPr>
                            <m:t>𝑓𝑟𝑒𝑛𝑡𝑒</m:t>
                          </m:r>
                        </m:e>
                        <m:sub>
                          <m:r>
                            <a:rPr lang="es-E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s-ES" b="0" i="1" smtClean="0">
                          <a:latin typeface="Cambria Math"/>
                        </a:rPr>
                        <m:t>∗</m:t>
                      </m:r>
                      <m:func>
                        <m:funcPr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l-GR" i="1">
                              <a:latin typeface="Cambria Math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1" name="10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3585066"/>
                <a:ext cx="3029612" cy="391261"/>
              </a:xfrm>
              <a:prstGeom prst="rect">
                <a:avLst/>
              </a:prstGeom>
              <a:blipFill rotWithShape="1">
                <a:blip r:embed="rId6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11 CuadroTexto"/>
              <p:cNvSpPr txBox="1"/>
              <p:nvPr/>
            </p:nvSpPr>
            <p:spPr>
              <a:xfrm>
                <a:off x="4788024" y="4345659"/>
                <a:ext cx="32574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/>
                            </a:rPr>
                            <m:t>𝑑𝑒𝑟𝑒𝑐h𝑎</m:t>
                          </m:r>
                        </m:e>
                        <m:sub>
                          <m:r>
                            <a:rPr lang="es-E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s-E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/>
                            </a:rPr>
                            <m:t>𝑎𝑟𝑟𝑖𝑏𝑎</m:t>
                          </m:r>
                        </m:e>
                        <m:sub>
                          <m:r>
                            <a:rPr lang="es-E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s-ES" b="0" i="1" smtClean="0">
                          <a:latin typeface="Cambria Math"/>
                        </a:rPr>
                        <m:t>𝑥</m:t>
                      </m:r>
                      <m:sSub>
                        <m:sSubPr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/>
                            </a:rPr>
                            <m:t>𝑓𝑟𝑒𝑛𝑡𝑒</m:t>
                          </m:r>
                        </m:e>
                        <m:sub>
                          <m:r>
                            <a:rPr lang="es-E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2" name="11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4345659"/>
                <a:ext cx="3257495" cy="369332"/>
              </a:xfrm>
              <a:prstGeom prst="rect">
                <a:avLst/>
              </a:prstGeom>
              <a:blipFill rotWithShape="1"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285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57200" y="1481328"/>
            <a:ext cx="8363272" cy="4525963"/>
          </a:xfrm>
        </p:spPr>
        <p:txBody>
          <a:bodyPr>
            <a:normAutofit/>
          </a:bodyPr>
          <a:lstStyle/>
          <a:p>
            <a:r>
              <a:rPr lang="es-ES" sz="2200" dirty="0" smtClean="0"/>
              <a:t>Jerarquía de objetos basada en herencias que permite reutilización y extensibilidad para nuevos modelos en 2D y 3D.</a:t>
            </a:r>
            <a:endParaRPr lang="es-ES" sz="22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38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Motor gráfico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Modelos gráficos</a:t>
            </a:r>
            <a:endParaRPr lang="es-ES" sz="3800" dirty="0"/>
          </a:p>
        </p:txBody>
      </p:sp>
      <p:pic>
        <p:nvPicPr>
          <p:cNvPr id="11" name="10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3" y="2419360"/>
            <a:ext cx="7448388" cy="3888432"/>
          </a:xfrm>
          <a:prstGeom prst="rect">
            <a:avLst/>
          </a:prstGeom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3" y="2419360"/>
            <a:ext cx="7448388" cy="3888432"/>
          </a:xfrm>
          <a:prstGeom prst="rect">
            <a:avLst/>
          </a:prstGeom>
        </p:spPr>
      </p:pic>
      <p:pic>
        <p:nvPicPr>
          <p:cNvPr id="13" name="12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3" y="2419360"/>
            <a:ext cx="7448388" cy="3888432"/>
          </a:xfrm>
          <a:prstGeom prst="rect">
            <a:avLst/>
          </a:prstGeom>
        </p:spPr>
      </p:pic>
      <p:pic>
        <p:nvPicPr>
          <p:cNvPr id="14" name="13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3" y="2420124"/>
            <a:ext cx="7448388" cy="3888432"/>
          </a:xfrm>
          <a:prstGeom prst="rect">
            <a:avLst/>
          </a:prstGeom>
        </p:spPr>
      </p:pic>
      <p:pic>
        <p:nvPicPr>
          <p:cNvPr id="15" name="14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420124"/>
            <a:ext cx="7448388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84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200" dirty="0" smtClean="0"/>
              <a:t>Arquitectura de escenas basada en herencia.</a:t>
            </a:r>
          </a:p>
          <a:p>
            <a:r>
              <a:rPr lang="es-ES" sz="2200" dirty="0" smtClean="0"/>
              <a:t>Patrones </a:t>
            </a:r>
            <a:r>
              <a:rPr lang="es-ES" sz="2200" b="1" dirty="0" smtClean="0"/>
              <a:t>Factory </a:t>
            </a:r>
            <a:r>
              <a:rPr lang="es-ES" sz="2200" b="1" dirty="0" err="1" smtClean="0"/>
              <a:t>Method</a:t>
            </a:r>
            <a:r>
              <a:rPr lang="es-ES" sz="2200" dirty="0" smtClean="0"/>
              <a:t> y </a:t>
            </a:r>
            <a:r>
              <a:rPr lang="es-ES" sz="2200" b="1" dirty="0" err="1" smtClean="0"/>
              <a:t>Singleton</a:t>
            </a:r>
            <a:r>
              <a:rPr lang="es-ES" sz="2200" dirty="0" smtClean="0"/>
              <a:t>.</a:t>
            </a:r>
          </a:p>
          <a:p>
            <a:endParaRPr lang="es-E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39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Motor gráfico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Escenas</a:t>
            </a:r>
            <a:endParaRPr lang="es-ES" sz="3800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40" y="2420888"/>
            <a:ext cx="6990352" cy="4237140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40" y="2420888"/>
            <a:ext cx="6990352" cy="4237140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40" y="2420888"/>
            <a:ext cx="6990352" cy="4237140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40" y="2420888"/>
            <a:ext cx="6990352" cy="423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6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200" dirty="0" smtClean="0"/>
              <a:t>Globalización (DRAE 2006, 3ª edición):</a:t>
            </a:r>
          </a:p>
          <a:p>
            <a:pPr marL="109728" indent="0">
              <a:buNone/>
            </a:pPr>
            <a:endParaRPr lang="es-ES" i="1" dirty="0" smtClean="0"/>
          </a:p>
          <a:p>
            <a:pPr marL="109728" indent="0" algn="ctr">
              <a:buNone/>
            </a:pPr>
            <a:r>
              <a:rPr lang="es-ES" sz="1800" i="1" dirty="0" smtClean="0"/>
              <a:t>“Tendencia </a:t>
            </a:r>
            <a:r>
              <a:rPr lang="es-ES" sz="1800" i="1" dirty="0"/>
              <a:t>de los mercados y de las empresas a extenderse, alcanzando una dimensión mundial que sobrepasa las fronteras nacionales</a:t>
            </a:r>
            <a:r>
              <a:rPr lang="es-ES" sz="1800" i="1" dirty="0" smtClean="0"/>
              <a:t>.”</a:t>
            </a:r>
            <a:endParaRPr lang="es-ES" sz="1800" i="1" dirty="0"/>
          </a:p>
        </p:txBody>
      </p:sp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Introducción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err="1" smtClean="0"/>
              <a:t>Introducción</a:t>
            </a:r>
            <a:r>
              <a:rPr lang="es-ES" sz="3800" dirty="0" smtClean="0"/>
              <a:t> al tema</a:t>
            </a:r>
            <a:endParaRPr lang="es-ES" sz="3800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402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Patrón </a:t>
            </a:r>
            <a:r>
              <a:rPr lang="es-ES" sz="2200" b="1" dirty="0" smtClean="0"/>
              <a:t>Observador</a:t>
            </a:r>
            <a:r>
              <a:rPr lang="es-ES" sz="2200" dirty="0"/>
              <a:t> </a:t>
            </a:r>
            <a:r>
              <a:rPr lang="es-ES" sz="2200" dirty="0" smtClean="0"/>
              <a:t>para notificar selección dada su arquitectura multicapa y patrón MVC.</a:t>
            </a:r>
            <a:endParaRPr lang="es-ES" sz="22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40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Motor gráfico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Selección de objetos</a:t>
            </a:r>
            <a:endParaRPr lang="es-ES" sz="38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984" y="2204865"/>
            <a:ext cx="5977393" cy="4717099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983" y="2204865"/>
            <a:ext cx="5977393" cy="4717099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982" y="2204865"/>
            <a:ext cx="5977393" cy="4717099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984" y="2204865"/>
            <a:ext cx="5977393" cy="4717099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981" y="2204864"/>
            <a:ext cx="5977393" cy="471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2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Estructura que debe satisfacer la cadena JSON de entrada al motor.</a:t>
            </a:r>
            <a:endParaRPr lang="es-E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41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Motor gráfico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Datos de entrada</a:t>
            </a:r>
            <a:endParaRPr lang="es-ES" sz="3800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02" y="2852936"/>
            <a:ext cx="8494793" cy="1889764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604" y="2564904"/>
            <a:ext cx="5446787" cy="310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323528" y="1481328"/>
            <a:ext cx="8568952" cy="4525963"/>
          </a:xfrm>
        </p:spPr>
        <p:txBody>
          <a:bodyPr>
            <a:normAutofit/>
          </a:bodyPr>
          <a:lstStyle/>
          <a:p>
            <a:r>
              <a:rPr lang="es-ES" sz="2200" dirty="0" smtClean="0"/>
              <a:t>Acceso al contexto de </a:t>
            </a:r>
            <a:r>
              <a:rPr lang="es-ES" sz="2200" dirty="0" err="1" smtClean="0"/>
              <a:t>OpenGL</a:t>
            </a:r>
            <a:r>
              <a:rPr lang="es-ES" sz="2200" dirty="0" smtClean="0"/>
              <a:t> a través de un objeto </a:t>
            </a:r>
            <a:r>
              <a:rPr lang="es-ES" sz="2200" b="1" dirty="0" err="1" smtClean="0"/>
              <a:t>Singleton</a:t>
            </a:r>
            <a:r>
              <a:rPr lang="es-ES" sz="2200" dirty="0" smtClean="0"/>
              <a:t>.</a:t>
            </a:r>
          </a:p>
          <a:p>
            <a:endParaRPr lang="es-ES" sz="2200" dirty="0" smtClean="0"/>
          </a:p>
          <a:p>
            <a:r>
              <a:rPr lang="es-ES" sz="2200" dirty="0" smtClean="0"/>
              <a:t>Cálculo de </a:t>
            </a:r>
            <a:r>
              <a:rPr lang="es-ES" sz="2200" b="1" dirty="0" smtClean="0"/>
              <a:t>sombras</a:t>
            </a:r>
            <a:r>
              <a:rPr lang="es-ES" sz="2200" dirty="0" smtClean="0"/>
              <a:t> en tiempo de ejecución.</a:t>
            </a:r>
          </a:p>
          <a:p>
            <a:endParaRPr lang="es-ES" sz="2200" dirty="0" smtClean="0"/>
          </a:p>
          <a:p>
            <a:r>
              <a:rPr lang="es-ES" sz="2200" dirty="0" smtClean="0"/>
              <a:t>Cálculo de distancias entre la cámara y los objetos en tiempo de ejecución para pintar transparencias.</a:t>
            </a:r>
          </a:p>
          <a:p>
            <a:endParaRPr lang="es-ES" sz="2200" dirty="0" smtClean="0"/>
          </a:p>
          <a:p>
            <a:r>
              <a:rPr lang="es-ES" sz="2200" dirty="0" smtClean="0"/>
              <a:t>Adición de un </a:t>
            </a:r>
            <a:r>
              <a:rPr lang="es-ES" sz="2200" i="1" dirty="0" err="1" smtClean="0"/>
              <a:t>skybox</a:t>
            </a:r>
            <a:r>
              <a:rPr lang="es-ES" sz="2200" dirty="0" smtClean="0"/>
              <a:t> para ofrecer más sensación de profundidad.</a:t>
            </a:r>
            <a:endParaRPr lang="es-ES" sz="22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42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Motor gráfico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Otras características</a:t>
            </a:r>
            <a:endParaRPr lang="es-ES" sz="3800" dirty="0"/>
          </a:p>
        </p:txBody>
      </p:sp>
    </p:spTree>
    <p:extLst>
      <p:ext uri="{BB962C8B-B14F-4D97-AF65-F5344CB8AC3E}">
        <p14:creationId xmlns:p14="http://schemas.microsoft.com/office/powerpoint/2010/main" val="105189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343219"/>
            <a:ext cx="3823637" cy="3101871"/>
          </a:xfrm>
        </p:spPr>
      </p:pic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43</a:t>
            </a:fld>
            <a:endParaRPr lang="es-ES"/>
          </a:p>
        </p:txBody>
      </p:sp>
      <p:pic>
        <p:nvPicPr>
          <p:cNvPr id="9" name="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523" y="2348881"/>
            <a:ext cx="3392025" cy="3312368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224535"/>
            <a:ext cx="3406500" cy="3436712"/>
          </a:xfrm>
          <a:prstGeom prst="rect">
            <a:avLst/>
          </a:prstGeom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492896"/>
            <a:ext cx="8892479" cy="2623180"/>
          </a:xfrm>
          <a:prstGeom prst="rect">
            <a:avLst/>
          </a:prstGeom>
        </p:spPr>
      </p:pic>
      <p:sp>
        <p:nvSpPr>
          <p:cNvPr id="16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Motor gráfico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Gráficos resultantes</a:t>
            </a:r>
            <a:endParaRPr lang="es-ES" sz="3800" dirty="0"/>
          </a:p>
        </p:txBody>
      </p:sp>
      <p:sp>
        <p:nvSpPr>
          <p:cNvPr id="17" name="1 Marcador de contenido"/>
          <p:cNvSpPr txBox="1">
            <a:spLocks/>
          </p:cNvSpPr>
          <p:nvPr/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s-ES" dirty="0" smtClean="0"/>
              <a:t>Evolución de los gráficos generados: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4456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54512E-6 L -0.46979 -0.00115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90" y="-6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467544" y="2564904"/>
            <a:ext cx="8229600" cy="1143000"/>
          </a:xfrm>
        </p:spPr>
        <p:txBody>
          <a:bodyPr/>
          <a:lstStyle/>
          <a:p>
            <a:pPr algn="ctr"/>
            <a:r>
              <a:rPr lang="es-ES" dirty="0" smtClean="0"/>
              <a:t>Aplicación web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8605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323528" y="1481328"/>
            <a:ext cx="8496944" cy="4525963"/>
          </a:xfrm>
        </p:spPr>
        <p:txBody>
          <a:bodyPr/>
          <a:lstStyle/>
          <a:p>
            <a:r>
              <a:rPr lang="es-ES" sz="2200" dirty="0" smtClean="0"/>
              <a:t>Analizar tecnologías y </a:t>
            </a:r>
            <a:r>
              <a:rPr lang="es-ES" sz="2200" i="1" dirty="0" err="1" smtClean="0"/>
              <a:t>frameworks</a:t>
            </a:r>
            <a:r>
              <a:rPr lang="es-ES" sz="2200" dirty="0" smtClean="0"/>
              <a:t> para desarrollo y diseño de aplicaciones web.</a:t>
            </a:r>
          </a:p>
          <a:p>
            <a:endParaRPr lang="es-ES" sz="2200" dirty="0" smtClean="0"/>
          </a:p>
          <a:p>
            <a:r>
              <a:rPr lang="es-ES" sz="2200" dirty="0" smtClean="0"/>
              <a:t>Agregado manual del </a:t>
            </a:r>
            <a:r>
              <a:rPr lang="es-ES" sz="2200" b="1" dirty="0" smtClean="0"/>
              <a:t>motor gráfico</a:t>
            </a:r>
            <a:r>
              <a:rPr lang="es-ES" sz="2200" dirty="0" smtClean="0"/>
              <a:t> desarrollado al repositorio local de </a:t>
            </a:r>
            <a:r>
              <a:rPr lang="es-ES" sz="2200" dirty="0" err="1" smtClean="0"/>
              <a:t>Maven</a:t>
            </a:r>
            <a:r>
              <a:rPr lang="es-ES" sz="2200" dirty="0" smtClean="0"/>
              <a:t>.</a:t>
            </a:r>
          </a:p>
          <a:p>
            <a:endParaRPr lang="es-ES" sz="2200" dirty="0" smtClean="0"/>
          </a:p>
          <a:p>
            <a:r>
              <a:rPr lang="es-ES" sz="2200" dirty="0" smtClean="0"/>
              <a:t>Creación del proyecto mediante </a:t>
            </a:r>
            <a:r>
              <a:rPr lang="es-ES" sz="2200" dirty="0" err="1" smtClean="0"/>
              <a:t>Maven</a:t>
            </a:r>
            <a:r>
              <a:rPr lang="es-ES" sz="2200" dirty="0" smtClean="0"/>
              <a:t>.</a:t>
            </a:r>
          </a:p>
          <a:p>
            <a:endParaRPr lang="es-E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45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Aplicación web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Pasos previos</a:t>
            </a:r>
            <a:endParaRPr lang="es-ES" sz="3800" dirty="0"/>
          </a:p>
        </p:txBody>
      </p:sp>
    </p:spTree>
    <p:extLst>
      <p:ext uri="{BB962C8B-B14F-4D97-AF65-F5344CB8AC3E}">
        <p14:creationId xmlns:p14="http://schemas.microsoft.com/office/powerpoint/2010/main" val="148357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57200" y="1481328"/>
            <a:ext cx="4114800" cy="4539960"/>
          </a:xfrm>
        </p:spPr>
        <p:txBody>
          <a:bodyPr>
            <a:normAutofit fontScale="62500" lnSpcReduction="20000"/>
          </a:bodyPr>
          <a:lstStyle/>
          <a:p>
            <a:r>
              <a:rPr lang="es-ES" dirty="0"/>
              <a:t>Definición de una arquitectura estable y extensible de la aplicación web</a:t>
            </a:r>
            <a:r>
              <a:rPr lang="es-ES" dirty="0" smtClean="0"/>
              <a:t>.</a:t>
            </a:r>
          </a:p>
          <a:p>
            <a:pPr marL="109728" indent="0">
              <a:buNone/>
            </a:pPr>
            <a:endParaRPr lang="es-ES" dirty="0" smtClean="0"/>
          </a:p>
          <a:p>
            <a:r>
              <a:rPr lang="es-ES" dirty="0"/>
              <a:t>Empleo de patrón </a:t>
            </a:r>
            <a:r>
              <a:rPr lang="es-ES" b="1" dirty="0"/>
              <a:t>MVC</a:t>
            </a:r>
            <a:r>
              <a:rPr lang="es-ES" dirty="0"/>
              <a:t> y arquitectura multicapa</a:t>
            </a:r>
            <a:r>
              <a:rPr lang="es-ES" dirty="0" smtClean="0"/>
              <a:t>.</a:t>
            </a:r>
          </a:p>
          <a:p>
            <a:pPr marL="109728" indent="0">
              <a:buNone/>
            </a:pPr>
            <a:endParaRPr lang="es-ES" dirty="0"/>
          </a:p>
          <a:p>
            <a:r>
              <a:rPr lang="es-ES" dirty="0"/>
              <a:t>Acciones de Struts2 como patrón </a:t>
            </a:r>
            <a:r>
              <a:rPr lang="es-ES" b="1" dirty="0"/>
              <a:t>Fachada</a:t>
            </a:r>
            <a:r>
              <a:rPr lang="es-ES" dirty="0"/>
              <a:t> para acceder a la lógica de </a:t>
            </a:r>
            <a:r>
              <a:rPr lang="es-ES" dirty="0" smtClean="0"/>
              <a:t>negocio.</a:t>
            </a:r>
          </a:p>
          <a:p>
            <a:pPr marL="109728" indent="0">
              <a:buNone/>
            </a:pPr>
            <a:endParaRPr lang="es-ES" dirty="0"/>
          </a:p>
          <a:p>
            <a:r>
              <a:rPr lang="es-ES" dirty="0"/>
              <a:t>Patrón </a:t>
            </a:r>
            <a:r>
              <a:rPr lang="es-ES" b="1" dirty="0"/>
              <a:t>Experto</a:t>
            </a:r>
            <a:r>
              <a:rPr lang="es-ES" dirty="0"/>
              <a:t> para implementar los controladores de la lógica de negocio</a:t>
            </a:r>
            <a:r>
              <a:rPr lang="es-ES" dirty="0" smtClean="0"/>
              <a:t>.</a:t>
            </a:r>
          </a:p>
          <a:p>
            <a:pPr marL="109728" indent="0">
              <a:buNone/>
            </a:pPr>
            <a:endParaRPr lang="es-ES" dirty="0"/>
          </a:p>
          <a:p>
            <a:r>
              <a:rPr lang="es-ES" dirty="0"/>
              <a:t>Patrón </a:t>
            </a:r>
            <a:r>
              <a:rPr lang="es-ES" b="1" dirty="0"/>
              <a:t>DAO</a:t>
            </a:r>
            <a:r>
              <a:rPr lang="es-ES" dirty="0"/>
              <a:t> para abstraer a las capas de presentación y negocio de la persistencia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46</a:t>
            </a:fld>
            <a:endParaRPr lang="es-ES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484784"/>
            <a:ext cx="4025273" cy="3895866"/>
          </a:xfrm>
          <a:prstGeom prst="rect">
            <a:avLst/>
          </a:prstGeom>
        </p:spPr>
      </p:pic>
      <p:sp>
        <p:nvSpPr>
          <p:cNvPr id="6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Aplicación web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Análisis y diseño</a:t>
            </a:r>
            <a:endParaRPr lang="es-ES" sz="3800" dirty="0"/>
          </a:p>
        </p:txBody>
      </p:sp>
    </p:spTree>
    <p:extLst>
      <p:ext uri="{BB962C8B-B14F-4D97-AF65-F5344CB8AC3E}">
        <p14:creationId xmlns:p14="http://schemas.microsoft.com/office/powerpoint/2010/main" val="114242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10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5" y="2091988"/>
            <a:ext cx="8900178" cy="3209551"/>
          </a:xfrm>
          <a:prstGeom prst="rect">
            <a:avLst/>
          </a:prstGeom>
        </p:spPr>
      </p:pic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Integración del motor gráfico en la web.</a:t>
            </a:r>
            <a:endParaRPr lang="es-ES" sz="22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47</a:t>
            </a:fld>
            <a:endParaRPr lang="es-ES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5" y="2091987"/>
            <a:ext cx="8900178" cy="3209551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5" y="2091986"/>
            <a:ext cx="8900178" cy="3209551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5" y="2091985"/>
            <a:ext cx="8900178" cy="3209551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5" y="2091984"/>
            <a:ext cx="8900178" cy="3209551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5" y="2091988"/>
            <a:ext cx="8900178" cy="3209551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5" y="2091983"/>
            <a:ext cx="8900178" cy="3209551"/>
          </a:xfrm>
          <a:prstGeom prst="rect">
            <a:avLst/>
          </a:prstGeom>
        </p:spPr>
      </p:pic>
      <p:sp>
        <p:nvSpPr>
          <p:cNvPr id="12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Aplicación web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Integración de componentes</a:t>
            </a:r>
            <a:endParaRPr lang="es-ES" sz="3800" dirty="0"/>
          </a:p>
        </p:txBody>
      </p:sp>
    </p:spTree>
    <p:extLst>
      <p:ext uri="{BB962C8B-B14F-4D97-AF65-F5344CB8AC3E}">
        <p14:creationId xmlns:p14="http://schemas.microsoft.com/office/powerpoint/2010/main" val="150033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Definen qué modelo gráfico será empleado para representar una entidad del DGS.</a:t>
            </a:r>
          </a:p>
          <a:p>
            <a:pPr marL="109728" indent="0">
              <a:buNone/>
            </a:pPr>
            <a:endParaRPr lang="es-ES" sz="2200" dirty="0" smtClean="0"/>
          </a:p>
          <a:p>
            <a:r>
              <a:rPr lang="es-ES" sz="2200" dirty="0" smtClean="0"/>
              <a:t>Especifican las asociaciones entre atributos y dimensiones.</a:t>
            </a:r>
          </a:p>
          <a:p>
            <a:pPr marL="109728" indent="0">
              <a:buNone/>
            </a:pPr>
            <a:endParaRPr lang="es-ES" sz="2200" dirty="0" smtClean="0"/>
          </a:p>
          <a:p>
            <a:r>
              <a:rPr lang="es-ES" sz="2200" dirty="0" smtClean="0"/>
              <a:t>Contienen una descripción gráfica (leyenda) y textual de la información que se desea representar mediante el perfil.</a:t>
            </a:r>
          </a:p>
          <a:p>
            <a:pPr marL="109728" indent="0">
              <a:buNone/>
            </a:pPr>
            <a:endParaRPr lang="es-ES" sz="2200" dirty="0" smtClean="0"/>
          </a:p>
          <a:p>
            <a:r>
              <a:rPr lang="es-ES" sz="2200" dirty="0" smtClean="0"/>
              <a:t>Se guardan en el servidor en formato XML.</a:t>
            </a:r>
            <a:endParaRPr lang="es-ES" sz="22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48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Aplicación web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Perfiles de visualización</a:t>
            </a:r>
            <a:endParaRPr lang="es-ES" sz="3800" dirty="0"/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788"/>
            <a:ext cx="9144000" cy="7954995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506" y="908720"/>
            <a:ext cx="6766574" cy="4837186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887" y="768636"/>
            <a:ext cx="5882226" cy="511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9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200" dirty="0" smtClean="0"/>
              <a:t>Problemas:</a:t>
            </a:r>
          </a:p>
          <a:p>
            <a:pPr lvl="1"/>
            <a:r>
              <a:rPr lang="es-ES" sz="1800" dirty="0" smtClean="0"/>
              <a:t>Determinar qué atributos de los modelos gráficos actúan como dimensiones.</a:t>
            </a:r>
          </a:p>
          <a:p>
            <a:pPr lvl="1"/>
            <a:endParaRPr lang="es-ES" sz="1800" dirty="0" smtClean="0"/>
          </a:p>
          <a:p>
            <a:pPr lvl="1"/>
            <a:r>
              <a:rPr lang="es-ES" sz="1800" dirty="0" smtClean="0"/>
              <a:t>Determinar qué atributos de las clases de lógica de dominio de DGS son relevantes y requieren ser visualizados.</a:t>
            </a:r>
          </a:p>
          <a:p>
            <a:pPr lvl="1"/>
            <a:endParaRPr lang="es-ES" sz="1800" dirty="0" smtClean="0"/>
          </a:p>
          <a:p>
            <a:r>
              <a:rPr lang="es-ES" sz="2200" dirty="0" smtClean="0"/>
              <a:t>Solución:</a:t>
            </a:r>
          </a:p>
          <a:p>
            <a:pPr lvl="1"/>
            <a:r>
              <a:rPr lang="es-ES" sz="1800" dirty="0" smtClean="0"/>
              <a:t>Anotaciones personalizadas de Java.</a:t>
            </a:r>
          </a:p>
          <a:p>
            <a:pPr lvl="1"/>
            <a:endParaRPr lang="es-ES" sz="1800" dirty="0" smtClean="0"/>
          </a:p>
          <a:p>
            <a:pPr lvl="1"/>
            <a:r>
              <a:rPr lang="es-ES" sz="1800" dirty="0" smtClean="0"/>
              <a:t>Analizadores de anotaciones empleando métodos de introspección.</a:t>
            </a:r>
            <a:endParaRPr lang="es-ES" sz="18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49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Aplicación web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Perfiles de visualización</a:t>
            </a:r>
            <a:endParaRPr lang="es-ES" sz="3800" dirty="0"/>
          </a:p>
        </p:txBody>
      </p:sp>
    </p:spTree>
    <p:extLst>
      <p:ext uri="{BB962C8B-B14F-4D97-AF65-F5344CB8AC3E}">
        <p14:creationId xmlns:p14="http://schemas.microsoft.com/office/powerpoint/2010/main" val="349917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200" dirty="0" err="1" smtClean="0"/>
              <a:t>Outsourcing</a:t>
            </a:r>
            <a:endParaRPr lang="es-ES" sz="2200" dirty="0" smtClean="0"/>
          </a:p>
          <a:p>
            <a:r>
              <a:rPr lang="es-ES" sz="2200" dirty="0" err="1" smtClean="0"/>
              <a:t>Offshoring</a:t>
            </a:r>
            <a:endParaRPr lang="es-ES" sz="2200" dirty="0" smtClean="0"/>
          </a:p>
          <a:p>
            <a:r>
              <a:rPr lang="es-ES" sz="2200" dirty="0" err="1" smtClean="0"/>
              <a:t>Insourcing</a:t>
            </a:r>
            <a:endParaRPr lang="es-ES" sz="2200" dirty="0" smtClean="0"/>
          </a:p>
          <a:p>
            <a:r>
              <a:rPr lang="es-ES" sz="2200" dirty="0" smtClean="0"/>
              <a:t>…</a:t>
            </a:r>
          </a:p>
          <a:p>
            <a:pPr marL="109728" indent="0">
              <a:buNone/>
            </a:pP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Introducción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err="1" smtClean="0"/>
              <a:t>Introducción</a:t>
            </a:r>
            <a:r>
              <a:rPr lang="es-ES" sz="3800" dirty="0" smtClean="0"/>
              <a:t> al tema</a:t>
            </a:r>
            <a:endParaRPr lang="es-ES" sz="38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3717032"/>
            <a:ext cx="5575157" cy="2356946"/>
          </a:xfrm>
          <a:prstGeom prst="rect">
            <a:avLst/>
          </a:prstGeom>
        </p:spPr>
      </p:pic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135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755984"/>
          </a:xfrm>
        </p:spPr>
        <p:txBody>
          <a:bodyPr>
            <a:normAutofit fontScale="92500" lnSpcReduction="10000"/>
          </a:bodyPr>
          <a:lstStyle/>
          <a:p>
            <a:pPr marL="109728" indent="0">
              <a:buNone/>
            </a:pPr>
            <a:r>
              <a:rPr lang="es-ES" sz="2400" dirty="0" smtClean="0"/>
              <a:t>Método basado en </a:t>
            </a:r>
            <a:r>
              <a:rPr lang="es-ES" sz="2400" b="1" i="1" dirty="0" smtClean="0"/>
              <a:t>reflexión</a:t>
            </a:r>
            <a:r>
              <a:rPr lang="es-ES" sz="2400" dirty="0"/>
              <a:t>:</a:t>
            </a:r>
            <a:endParaRPr lang="es-ES" sz="2400" dirty="0" smtClean="0"/>
          </a:p>
          <a:p>
            <a:pPr marL="624078" indent="-514350">
              <a:buFont typeface="+mj-lt"/>
              <a:buAutoNum type="arabicPeriod"/>
            </a:pPr>
            <a:r>
              <a:rPr lang="es-ES" sz="2400" dirty="0" smtClean="0"/>
              <a:t>“</a:t>
            </a:r>
            <a:r>
              <a:rPr lang="es-ES" sz="2400" dirty="0" err="1" smtClean="0"/>
              <a:t>Deserializar</a:t>
            </a:r>
            <a:r>
              <a:rPr lang="es-ES" sz="2400" dirty="0" smtClean="0"/>
              <a:t>” el perfil en formato XML.</a:t>
            </a:r>
          </a:p>
          <a:p>
            <a:pPr marL="624078" indent="-514350">
              <a:buFont typeface="+mj-lt"/>
              <a:buAutoNum type="arabicPeriod"/>
            </a:pPr>
            <a:r>
              <a:rPr lang="es-ES" sz="2400" dirty="0" smtClean="0"/>
              <a:t>Materializar las entidades a visualizar.</a:t>
            </a:r>
          </a:p>
          <a:p>
            <a:pPr marL="624078" indent="-514350">
              <a:buFont typeface="+mj-lt"/>
              <a:buAutoNum type="arabicPeriod"/>
            </a:pPr>
            <a:r>
              <a:rPr lang="es-ES" sz="2400" dirty="0" smtClean="0"/>
              <a:t>Para cada entidad materializada:</a:t>
            </a:r>
          </a:p>
          <a:p>
            <a:pPr marL="880110" lvl="1" indent="-514350">
              <a:buSzPct val="80000"/>
              <a:buFont typeface="+mj-lt"/>
              <a:buAutoNum type="arabicPeriod"/>
            </a:pPr>
            <a:r>
              <a:rPr lang="es-ES" sz="1900" dirty="0" smtClean="0"/>
              <a:t>Crear un objeto de la clase del modelo gráfico (reflexión).</a:t>
            </a:r>
          </a:p>
          <a:p>
            <a:pPr marL="880110" lvl="1" indent="-514350">
              <a:buSzPct val="80000"/>
              <a:buFont typeface="+mj-lt"/>
              <a:buAutoNum type="arabicPeriod"/>
            </a:pPr>
            <a:r>
              <a:rPr lang="es-ES" sz="1900" dirty="0" smtClean="0"/>
              <a:t>Generar </a:t>
            </a:r>
            <a:r>
              <a:rPr lang="es-ES" sz="1900" i="1" dirty="0" err="1" smtClean="0"/>
              <a:t>getters</a:t>
            </a:r>
            <a:r>
              <a:rPr lang="es-ES" sz="1900" dirty="0" smtClean="0"/>
              <a:t> de la entidad y </a:t>
            </a:r>
            <a:r>
              <a:rPr lang="es-ES" sz="1900" i="1" dirty="0" err="1" smtClean="0"/>
              <a:t>setters</a:t>
            </a:r>
            <a:r>
              <a:rPr lang="es-ES" sz="1900" dirty="0" smtClean="0"/>
              <a:t> del modelo a partir de la información del perfil (reflexión).</a:t>
            </a:r>
          </a:p>
          <a:p>
            <a:pPr marL="880110" lvl="1" indent="-514350">
              <a:buSzPct val="80000"/>
              <a:buFont typeface="+mj-lt"/>
              <a:buAutoNum type="arabicPeriod"/>
            </a:pPr>
            <a:r>
              <a:rPr lang="es-ES" sz="1900" dirty="0" smtClean="0"/>
              <a:t>Procesar reglas de la asociación, si las hay, y asignar valores invocando los métodos (reflexión).</a:t>
            </a:r>
          </a:p>
          <a:p>
            <a:pPr marL="624078" indent="-514350">
              <a:buFont typeface="+mj-lt"/>
              <a:buAutoNum type="arabicPeriod"/>
            </a:pPr>
            <a:r>
              <a:rPr lang="es-ES" sz="2400" dirty="0" smtClean="0"/>
              <a:t>Construir la ciudad y sus barrios en base al método de agrupación.</a:t>
            </a:r>
          </a:p>
          <a:p>
            <a:pPr marL="624078" indent="-514350">
              <a:buFont typeface="+mj-lt"/>
              <a:buAutoNum type="arabicPeriod"/>
            </a:pPr>
            <a:r>
              <a:rPr lang="es-ES" sz="2400" dirty="0" smtClean="0"/>
              <a:t>Construir la leyenda informativa.</a:t>
            </a:r>
          </a:p>
          <a:p>
            <a:pPr marL="624078" indent="-514350">
              <a:buFont typeface="+mj-lt"/>
              <a:buAutoNum type="arabicPeriod"/>
            </a:pPr>
            <a:r>
              <a:rPr lang="es-ES" sz="2400" dirty="0" smtClean="0"/>
              <a:t>Serializar todos los datos procesados para obtener una cadena en formato JSON.</a:t>
            </a:r>
          </a:p>
          <a:p>
            <a:pPr marL="880110" lvl="1" indent="-514350">
              <a:buFont typeface="+mj-lt"/>
              <a:buAutoNum type="arabicPeriod"/>
            </a:pPr>
            <a:endParaRPr lang="es-ES" dirty="0" smtClean="0"/>
          </a:p>
          <a:p>
            <a:endParaRPr lang="es-E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50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2200" dirty="0" smtClean="0"/>
              <a:t>Resultados: Aplicación web</a:t>
            </a:r>
            <a:r>
              <a:rPr lang="es-ES" dirty="0"/>
              <a:t/>
            </a:r>
            <a:br>
              <a:rPr lang="es-ES" dirty="0"/>
            </a:br>
            <a:r>
              <a:rPr lang="es-ES" sz="4200" dirty="0" smtClean="0"/>
              <a:t>Cadena JSON de entrada al motor</a:t>
            </a:r>
            <a:endParaRPr lang="es-ES" sz="4200" dirty="0"/>
          </a:p>
        </p:txBody>
      </p:sp>
    </p:spTree>
    <p:extLst>
      <p:ext uri="{BB962C8B-B14F-4D97-AF65-F5344CB8AC3E}">
        <p14:creationId xmlns:p14="http://schemas.microsoft.com/office/powerpoint/2010/main" val="4125130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251520" y="1481328"/>
            <a:ext cx="8640960" cy="4525963"/>
          </a:xfrm>
        </p:spPr>
        <p:txBody>
          <a:bodyPr>
            <a:normAutofit/>
          </a:bodyPr>
          <a:lstStyle/>
          <a:p>
            <a:pPr marL="109728" lvl="1" indent="0">
              <a:spcBef>
                <a:spcPts val="400"/>
              </a:spcBef>
              <a:buSzPct val="68000"/>
              <a:buNone/>
            </a:pPr>
            <a:r>
              <a:rPr lang="es-ES" sz="2200" dirty="0"/>
              <a:t>La empresa requiere la adición de nuevas medidas e indicadores en diferentes clases de dominio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r>
              <a:rPr lang="es-ES" sz="2200" dirty="0" smtClean="0"/>
              <a:t>Problema:</a:t>
            </a:r>
          </a:p>
          <a:p>
            <a:pPr lvl="1"/>
            <a:r>
              <a:rPr lang="es-ES" sz="1800" dirty="0" smtClean="0"/>
              <a:t>Adaptar todas las páginas JSP </a:t>
            </a:r>
            <a:r>
              <a:rPr lang="es-ES" sz="1800" dirty="0" smtClean="0"/>
              <a:t>(informes </a:t>
            </a:r>
            <a:r>
              <a:rPr lang="es-ES" sz="1800" dirty="0" smtClean="0"/>
              <a:t>y formularios) </a:t>
            </a:r>
            <a:r>
              <a:rPr lang="es-ES" sz="1800" dirty="0" smtClean="0"/>
              <a:t>de </a:t>
            </a:r>
            <a:r>
              <a:rPr lang="es-ES" sz="1800" dirty="0" smtClean="0"/>
              <a:t>la aplicación web.</a:t>
            </a:r>
          </a:p>
          <a:p>
            <a:endParaRPr lang="es-ES" dirty="0" smtClean="0"/>
          </a:p>
          <a:p>
            <a:r>
              <a:rPr lang="es-ES" sz="2200" dirty="0" smtClean="0"/>
              <a:t>Solución:</a:t>
            </a:r>
          </a:p>
          <a:p>
            <a:pPr lvl="1"/>
            <a:r>
              <a:rPr lang="es-ES" sz="1800" dirty="0" smtClean="0"/>
              <a:t>Generar dinámicamente </a:t>
            </a:r>
            <a:r>
              <a:rPr lang="es-ES" sz="1800" dirty="0" smtClean="0"/>
              <a:t>los informes y formularios apoyándose </a:t>
            </a:r>
            <a:r>
              <a:rPr lang="es-ES" sz="1800" dirty="0" smtClean="0"/>
              <a:t>en métodos de introspección.</a:t>
            </a:r>
            <a:endParaRPr lang="es-ES" sz="18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51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>
          <a:xfrm>
            <a:off x="323528" y="274638"/>
            <a:ext cx="8568952" cy="1143000"/>
          </a:xfrm>
        </p:spPr>
        <p:txBody>
          <a:bodyPr>
            <a:normAutofit fontScale="90000"/>
          </a:bodyPr>
          <a:lstStyle/>
          <a:p>
            <a:r>
              <a:rPr lang="es-ES" sz="2200" dirty="0" smtClean="0"/>
              <a:t>Resultados: Aplicación web</a:t>
            </a:r>
            <a:r>
              <a:rPr lang="es-ES" dirty="0"/>
              <a:t/>
            </a:r>
            <a:br>
              <a:rPr lang="es-ES" dirty="0"/>
            </a:br>
            <a:r>
              <a:rPr lang="es-ES" sz="4200" dirty="0" smtClean="0"/>
              <a:t>Interfaz de usuario </a:t>
            </a:r>
            <a:r>
              <a:rPr lang="es-ES" sz="4200" dirty="0" err="1" smtClean="0"/>
              <a:t>autoconfigurable</a:t>
            </a:r>
            <a:endParaRPr lang="es-ES" sz="4200" dirty="0"/>
          </a:p>
        </p:txBody>
      </p:sp>
    </p:spTree>
    <p:extLst>
      <p:ext uri="{BB962C8B-B14F-4D97-AF65-F5344CB8AC3E}">
        <p14:creationId xmlns:p14="http://schemas.microsoft.com/office/powerpoint/2010/main" val="237860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52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2200" dirty="0" smtClean="0"/>
              <a:t>Resultados: Aplicación web</a:t>
            </a:r>
            <a:r>
              <a:rPr lang="es-ES" dirty="0"/>
              <a:t/>
            </a:r>
            <a:br>
              <a:rPr lang="es-ES" dirty="0"/>
            </a:br>
            <a:r>
              <a:rPr lang="es-ES" sz="4200" dirty="0" smtClean="0"/>
              <a:t>Autenticación y control de acceso</a:t>
            </a:r>
            <a:endParaRPr lang="es-ES" sz="4200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412776"/>
            <a:ext cx="6994325" cy="5278227"/>
          </a:xfr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412776"/>
            <a:ext cx="6994325" cy="5278227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412776"/>
            <a:ext cx="6994325" cy="5278227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3" y="1409075"/>
            <a:ext cx="6994325" cy="5278227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412776"/>
            <a:ext cx="6994325" cy="5278227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409074"/>
            <a:ext cx="6994325" cy="5278227"/>
          </a:xfrm>
          <a:prstGeom prst="rect">
            <a:avLst/>
          </a:prstGeom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412776"/>
            <a:ext cx="6994325" cy="5278227"/>
          </a:xfrm>
          <a:prstGeom prst="rect">
            <a:avLst/>
          </a:prstGeom>
        </p:spPr>
      </p:pic>
      <p:pic>
        <p:nvPicPr>
          <p:cNvPr id="13" name="12 Imagen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412776"/>
            <a:ext cx="6994325" cy="527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1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ES" dirty="0"/>
              <a:t>Configuración dinámica de menús mediante ficheros </a:t>
            </a:r>
            <a:r>
              <a:rPr lang="es-ES" dirty="0" smtClean="0"/>
              <a:t>XML</a:t>
            </a:r>
            <a:r>
              <a:rPr lang="es-ES" dirty="0"/>
              <a:t> </a:t>
            </a:r>
            <a:r>
              <a:rPr lang="es-ES" dirty="0" smtClean="0"/>
              <a:t>e integrado con Spring Security.</a:t>
            </a:r>
          </a:p>
          <a:p>
            <a:endParaRPr lang="es-ES" dirty="0" smtClean="0"/>
          </a:p>
          <a:p>
            <a:r>
              <a:rPr lang="es-ES" dirty="0" smtClean="0"/>
              <a:t>Implementación de las vistas y formularios de gestión de compañías, factorías, proyectos y </a:t>
            </a:r>
            <a:r>
              <a:rPr lang="es-ES" dirty="0" err="1" smtClean="0"/>
              <a:t>subproyectos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r>
              <a:rPr lang="es-ES" dirty="0"/>
              <a:t>Incorporación de Google </a:t>
            </a:r>
            <a:r>
              <a:rPr lang="es-ES" dirty="0" err="1" smtClean="0"/>
              <a:t>Maps</a:t>
            </a:r>
            <a:r>
              <a:rPr lang="es-ES" dirty="0" smtClean="0"/>
              <a:t> en la interfaz de visualización y en los formularios de creación y edición de factorías.</a:t>
            </a:r>
          </a:p>
          <a:p>
            <a:endParaRPr lang="es-ES" dirty="0" smtClean="0"/>
          </a:p>
          <a:p>
            <a:r>
              <a:rPr lang="es-ES" dirty="0" smtClean="0"/>
              <a:t>Implementación de la interfaz de visualización.</a:t>
            </a:r>
          </a:p>
          <a:p>
            <a:endParaRPr lang="es-ES" dirty="0" smtClean="0"/>
          </a:p>
          <a:p>
            <a:r>
              <a:rPr lang="es-ES" dirty="0" smtClean="0"/>
              <a:t>Comunicación bidireccional entre la aplicación web y el motor gráfico mediante JavaScript.</a:t>
            </a: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53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Aplicación web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Otras características</a:t>
            </a:r>
            <a:endParaRPr lang="es-ES" sz="3800" dirty="0"/>
          </a:p>
        </p:txBody>
      </p:sp>
    </p:spTree>
    <p:extLst>
      <p:ext uri="{BB962C8B-B14F-4D97-AF65-F5344CB8AC3E}">
        <p14:creationId xmlns:p14="http://schemas.microsoft.com/office/powerpoint/2010/main" val="35847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54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Aplicación web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Arquitectura de pruebas</a:t>
            </a:r>
            <a:endParaRPr lang="es-ES" sz="3800" dirty="0"/>
          </a:p>
        </p:txBody>
      </p:sp>
      <p:pic>
        <p:nvPicPr>
          <p:cNvPr id="40" name="39 Marcador de contenido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56792"/>
            <a:ext cx="8670472" cy="5175069"/>
          </a:xfrm>
        </p:spPr>
      </p:pic>
      <p:pic>
        <p:nvPicPr>
          <p:cNvPr id="41" name="40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56792"/>
            <a:ext cx="8670472" cy="5175069"/>
          </a:xfrm>
          <a:prstGeom prst="rect">
            <a:avLst/>
          </a:prstGeom>
        </p:spPr>
      </p:pic>
      <p:pic>
        <p:nvPicPr>
          <p:cNvPr id="42" name="41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56791"/>
            <a:ext cx="8670472" cy="5175069"/>
          </a:xfrm>
          <a:prstGeom prst="rect">
            <a:avLst/>
          </a:prstGeom>
        </p:spPr>
      </p:pic>
      <p:pic>
        <p:nvPicPr>
          <p:cNvPr id="43" name="42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55098"/>
            <a:ext cx="8670472" cy="5175069"/>
          </a:xfrm>
          <a:prstGeom prst="rect">
            <a:avLst/>
          </a:prstGeom>
        </p:spPr>
      </p:pic>
      <p:pic>
        <p:nvPicPr>
          <p:cNvPr id="44" name="43 Imagen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56792"/>
            <a:ext cx="8670472" cy="5175069"/>
          </a:xfrm>
          <a:prstGeom prst="rect">
            <a:avLst/>
          </a:prstGeom>
        </p:spPr>
      </p:pic>
      <p:pic>
        <p:nvPicPr>
          <p:cNvPr id="45" name="44 Imagen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55097"/>
            <a:ext cx="8670472" cy="5175069"/>
          </a:xfrm>
          <a:prstGeom prst="rect">
            <a:avLst/>
          </a:prstGeom>
        </p:spPr>
      </p:pic>
      <p:pic>
        <p:nvPicPr>
          <p:cNvPr id="46" name="45 Imagen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56792"/>
            <a:ext cx="8670472" cy="5175069"/>
          </a:xfrm>
          <a:prstGeom prst="rect">
            <a:avLst/>
          </a:prstGeom>
        </p:spPr>
      </p:pic>
      <p:pic>
        <p:nvPicPr>
          <p:cNvPr id="47" name="46 Imagen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28" y="1555098"/>
            <a:ext cx="8670472" cy="5175069"/>
          </a:xfrm>
          <a:prstGeom prst="rect">
            <a:avLst/>
          </a:prstGeom>
        </p:spPr>
      </p:pic>
      <p:pic>
        <p:nvPicPr>
          <p:cNvPr id="48" name="47 Imagen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28" y="1555096"/>
            <a:ext cx="8670472" cy="5175069"/>
          </a:xfrm>
          <a:prstGeom prst="rect">
            <a:avLst/>
          </a:prstGeom>
        </p:spPr>
      </p:pic>
      <p:pic>
        <p:nvPicPr>
          <p:cNvPr id="49" name="48 Imagen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28" y="1555095"/>
            <a:ext cx="8670472" cy="5175069"/>
          </a:xfrm>
          <a:prstGeom prst="rect">
            <a:avLst/>
          </a:prstGeom>
        </p:spPr>
      </p:pic>
      <p:pic>
        <p:nvPicPr>
          <p:cNvPr id="50" name="49 Imagen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55094"/>
            <a:ext cx="8670472" cy="517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Implementación de 143 casos de prueba para verificar y validar el correcto funcionamiento del sistema.</a:t>
            </a:r>
            <a:endParaRPr lang="es-ES" sz="22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55</a:t>
            </a:fld>
            <a:endParaRPr lang="es-ES"/>
          </a:p>
        </p:txBody>
      </p:sp>
      <p:sp>
        <p:nvSpPr>
          <p:cNvPr id="7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Aplicación web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Pruebas unitarias y funcionales</a:t>
            </a:r>
            <a:endParaRPr lang="es-ES" sz="3800" dirty="0"/>
          </a:p>
        </p:txBody>
      </p:sp>
      <p:pic>
        <p:nvPicPr>
          <p:cNvPr id="12" name="1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954995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87" y="1772816"/>
            <a:ext cx="7470141" cy="2592288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204" y="539572"/>
            <a:ext cx="5753908" cy="6145380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573380"/>
            <a:ext cx="5582408" cy="6120680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149" y="582116"/>
            <a:ext cx="6504016" cy="59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19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-180528" y="1052736"/>
            <a:ext cx="7772400" cy="1828800"/>
          </a:xfrm>
        </p:spPr>
        <p:txBody>
          <a:bodyPr/>
          <a:lstStyle/>
          <a:p>
            <a:r>
              <a:rPr lang="es-ES" dirty="0" smtClean="0"/>
              <a:t>6. Demostración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922712" y="2931712"/>
            <a:ext cx="5221288" cy="1454888"/>
          </a:xfrm>
        </p:spPr>
        <p:txBody>
          <a:bodyPr>
            <a:normAutofit/>
          </a:bodyPr>
          <a:lstStyle/>
          <a:p>
            <a:r>
              <a:rPr lang="es-ES" sz="1900" dirty="0" smtClean="0"/>
              <a:t>http://alarcosj.esi.uclm.es/desglosa-web</a:t>
            </a:r>
            <a:endParaRPr lang="es-ES" sz="1900" dirty="0"/>
          </a:p>
        </p:txBody>
      </p:sp>
    </p:spTree>
    <p:extLst>
      <p:ext uri="{BB962C8B-B14F-4D97-AF65-F5344CB8AC3E}">
        <p14:creationId xmlns:p14="http://schemas.microsoft.com/office/powerpoint/2010/main" val="118014355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-324544" y="1052736"/>
            <a:ext cx="7772400" cy="1828800"/>
          </a:xfrm>
        </p:spPr>
        <p:txBody>
          <a:bodyPr/>
          <a:lstStyle/>
          <a:p>
            <a:r>
              <a:rPr lang="es-ES" dirty="0" smtClean="0"/>
              <a:t>7. Conclusiones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922712" y="2931712"/>
            <a:ext cx="4969767" cy="1454888"/>
          </a:xfrm>
        </p:spPr>
        <p:txBody>
          <a:bodyPr>
            <a:normAutofit/>
          </a:bodyPr>
          <a:lstStyle/>
          <a:p>
            <a:r>
              <a:rPr lang="es-ES" sz="2200" dirty="0" smtClean="0"/>
              <a:t>Aspectos destacables del resultado</a:t>
            </a:r>
          </a:p>
          <a:p>
            <a:r>
              <a:rPr lang="es-ES" sz="2200" dirty="0" smtClean="0"/>
              <a:t>Trabajo actual y futuro</a:t>
            </a:r>
          </a:p>
        </p:txBody>
      </p:sp>
    </p:spTree>
    <p:extLst>
      <p:ext uri="{BB962C8B-B14F-4D97-AF65-F5344CB8AC3E}">
        <p14:creationId xmlns:p14="http://schemas.microsoft.com/office/powerpoint/2010/main" val="22949502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Funcionalidades que el motor gráfico debe satisfacer:</a:t>
            </a:r>
            <a:endParaRPr lang="es-ES" sz="22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800" dirty="0" smtClean="0"/>
              <a:t>Conclusiones</a:t>
            </a:r>
            <a:endParaRPr lang="es-ES" sz="38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58</a:t>
            </a:fld>
            <a:endParaRPr lang="es-ES"/>
          </a:p>
        </p:txBody>
      </p:sp>
      <p:graphicFrame>
        <p:nvGraphicFramePr>
          <p:cNvPr id="7" name="6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818363"/>
              </p:ext>
            </p:extLst>
          </p:nvPr>
        </p:nvGraphicFramePr>
        <p:xfrm>
          <a:off x="611560" y="2129899"/>
          <a:ext cx="7776864" cy="3426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4656"/>
                <a:gridCol w="1872208"/>
              </a:tblGrid>
              <a:tr h="378042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Requisito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¿Conseguido?</a:t>
                      </a:r>
                      <a:endParaRPr lang="es-ES" dirty="0"/>
                    </a:p>
                  </a:txBody>
                  <a:tcPr/>
                </a:tc>
              </a:tr>
              <a:tr h="378042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Desplazar cámara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8042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Rotar cámara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8042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Selección de objetos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804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 smtClean="0"/>
                        <a:t>Obtener objeto seleccionado</a:t>
                      </a:r>
                    </a:p>
                    <a:p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8042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Mostrar escena (metáforas de polígono industrial,</a:t>
                      </a:r>
                      <a:r>
                        <a:rPr lang="es-ES" sz="1600" baseline="0" dirty="0" smtClean="0"/>
                        <a:t> ciudad y modelos de proyecto)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8042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Configurar</a:t>
                      </a:r>
                      <a:r>
                        <a:rPr lang="es-ES" sz="1600" baseline="0" dirty="0" smtClean="0"/>
                        <a:t> escenas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8042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Cambiar nivel de visualización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7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527" y="2333228"/>
            <a:ext cx="728465" cy="728465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527" y="2708920"/>
            <a:ext cx="728465" cy="728465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3" y="3061693"/>
            <a:ext cx="728465" cy="728465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3" y="3557364"/>
            <a:ext cx="728465" cy="728465"/>
          </a:xfrm>
          <a:prstGeom prst="rect">
            <a:avLst/>
          </a:prstGeom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1" y="4133428"/>
            <a:ext cx="728465" cy="728465"/>
          </a:xfrm>
          <a:prstGeom prst="rect">
            <a:avLst/>
          </a:prstGeom>
        </p:spPr>
      </p:pic>
      <p:pic>
        <p:nvPicPr>
          <p:cNvPr id="13" name="12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3" y="4637484"/>
            <a:ext cx="728465" cy="728465"/>
          </a:xfrm>
          <a:prstGeom prst="rect">
            <a:avLst/>
          </a:prstGeom>
        </p:spPr>
      </p:pic>
      <p:pic>
        <p:nvPicPr>
          <p:cNvPr id="14" name="1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5001716"/>
            <a:ext cx="728465" cy="728465"/>
          </a:xfrm>
          <a:prstGeom prst="rect">
            <a:avLst/>
          </a:prstGeom>
        </p:spPr>
      </p:pic>
      <p:pic>
        <p:nvPicPr>
          <p:cNvPr id="15" name="1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96212"/>
            <a:ext cx="8496944" cy="405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06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6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1225738"/>
              </p:ext>
            </p:extLst>
          </p:nvPr>
        </p:nvGraphicFramePr>
        <p:xfrm>
          <a:off x="395536" y="1988840"/>
          <a:ext cx="8229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64696"/>
                <a:gridCol w="196490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Requisito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¿Conseguido?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Autenticación y control</a:t>
                      </a:r>
                      <a:r>
                        <a:rPr lang="es-ES" baseline="0" dirty="0" smtClean="0"/>
                        <a:t> de acceso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Interfaz gráfica </a:t>
                      </a:r>
                      <a:r>
                        <a:rPr lang="es-ES" dirty="0" err="1" smtClean="0"/>
                        <a:t>autoconfigurable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Gestión de perfiles de visualización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Gestión de compañías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Gestión de factorías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Gestión de proyectos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Gestión de </a:t>
                      </a:r>
                      <a:r>
                        <a:rPr lang="es-ES" dirty="0" err="1" smtClean="0"/>
                        <a:t>subproyectos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Geolocalización</a:t>
                      </a:r>
                      <a:r>
                        <a:rPr lang="es-ES" dirty="0" smtClean="0"/>
                        <a:t> de factorías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Integración del motor gráfico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Visualización adaptada a las necesidades de la tarea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59</a:t>
            </a:fld>
            <a:endParaRPr lang="es-ES"/>
          </a:p>
        </p:txBody>
      </p:sp>
      <p:sp>
        <p:nvSpPr>
          <p:cNvPr id="8" name="1 Marcador de contenido"/>
          <p:cNvSpPr txBox="1">
            <a:spLocks/>
          </p:cNvSpPr>
          <p:nvPr/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s-ES" sz="2200" dirty="0" smtClean="0"/>
              <a:t>Funcionalidades que la aplicación web debe satisfacer:</a:t>
            </a:r>
            <a:endParaRPr lang="es-ES" sz="2200" dirty="0"/>
          </a:p>
        </p:txBody>
      </p:sp>
      <p:pic>
        <p:nvPicPr>
          <p:cNvPr id="9" name="8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5517232"/>
            <a:ext cx="728465" cy="728465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3" y="5152999"/>
            <a:ext cx="728465" cy="728465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2" y="4788766"/>
            <a:ext cx="728465" cy="728465"/>
          </a:xfrm>
          <a:prstGeom prst="rect">
            <a:avLst/>
          </a:prstGeom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4424533"/>
            <a:ext cx="728465" cy="728465"/>
          </a:xfrm>
          <a:prstGeom prst="rect">
            <a:avLst/>
          </a:prstGeom>
        </p:spPr>
      </p:pic>
      <p:pic>
        <p:nvPicPr>
          <p:cNvPr id="13" name="12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4016873"/>
            <a:ext cx="728465" cy="728465"/>
          </a:xfrm>
          <a:prstGeom prst="rect">
            <a:avLst/>
          </a:prstGeom>
        </p:spPr>
      </p:pic>
      <p:pic>
        <p:nvPicPr>
          <p:cNvPr id="14" name="1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653773"/>
            <a:ext cx="728465" cy="728465"/>
          </a:xfrm>
          <a:prstGeom prst="rect">
            <a:avLst/>
          </a:prstGeom>
        </p:spPr>
      </p:pic>
      <p:pic>
        <p:nvPicPr>
          <p:cNvPr id="15" name="14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083" y="3289540"/>
            <a:ext cx="728465" cy="728465"/>
          </a:xfrm>
          <a:prstGeom prst="rect">
            <a:avLst/>
          </a:prstGeom>
        </p:spPr>
      </p:pic>
      <p:pic>
        <p:nvPicPr>
          <p:cNvPr id="16" name="15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1" y="2925307"/>
            <a:ext cx="728465" cy="728465"/>
          </a:xfrm>
          <a:prstGeom prst="rect">
            <a:avLst/>
          </a:prstGeom>
        </p:spPr>
      </p:pic>
      <p:pic>
        <p:nvPicPr>
          <p:cNvPr id="17" name="1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083" y="2196842"/>
            <a:ext cx="728465" cy="728465"/>
          </a:xfrm>
          <a:prstGeom prst="rect">
            <a:avLst/>
          </a:prstGeom>
        </p:spPr>
      </p:pic>
      <p:pic>
        <p:nvPicPr>
          <p:cNvPr id="18" name="17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083" y="2540507"/>
            <a:ext cx="728465" cy="728465"/>
          </a:xfrm>
          <a:prstGeom prst="rect">
            <a:avLst/>
          </a:prstGeom>
        </p:spPr>
      </p:pic>
      <p:pic>
        <p:nvPicPr>
          <p:cNvPr id="19" name="18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43" y="1916832"/>
            <a:ext cx="8760608" cy="4176464"/>
          </a:xfrm>
          <a:prstGeom prst="rect">
            <a:avLst/>
          </a:prstGeom>
        </p:spPr>
      </p:pic>
      <p:sp>
        <p:nvSpPr>
          <p:cNvPr id="2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800" dirty="0" smtClean="0"/>
              <a:t>Conclusiones</a:t>
            </a:r>
            <a:endParaRPr lang="es-ES" sz="3800" dirty="0"/>
          </a:p>
        </p:txBody>
      </p:sp>
    </p:spTree>
    <p:extLst>
      <p:ext uri="{BB962C8B-B14F-4D97-AF65-F5344CB8AC3E}">
        <p14:creationId xmlns:p14="http://schemas.microsoft.com/office/powerpoint/2010/main" val="222707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400" dirty="0" smtClean="0"/>
              <a:t>Desarrollo Global de Software (DGS)</a:t>
            </a:r>
          </a:p>
          <a:p>
            <a:r>
              <a:rPr lang="es-ES" sz="2400" dirty="0" smtClean="0"/>
              <a:t>Ventajas del DGS:</a:t>
            </a:r>
          </a:p>
          <a:p>
            <a:pPr lvl="1"/>
            <a:r>
              <a:rPr lang="es-ES" sz="1800" dirty="0" smtClean="0"/>
              <a:t>Acceso a profesionales especializados.</a:t>
            </a:r>
          </a:p>
          <a:p>
            <a:pPr lvl="1"/>
            <a:r>
              <a:rPr lang="es-ES" sz="1800" dirty="0" smtClean="0"/>
              <a:t>Mejoras en la productividad.</a:t>
            </a:r>
          </a:p>
          <a:p>
            <a:pPr lvl="1"/>
            <a:r>
              <a:rPr lang="es-ES" sz="1800" dirty="0" smtClean="0"/>
              <a:t>Compartición de conocimiento y experiencias.</a:t>
            </a:r>
          </a:p>
          <a:p>
            <a:pPr lvl="1"/>
            <a:r>
              <a:rPr lang="es-ES" sz="1800" dirty="0" smtClean="0"/>
              <a:t>Mayor proximidad al cliente.</a:t>
            </a:r>
          </a:p>
          <a:p>
            <a:r>
              <a:rPr lang="es-ES" sz="2400" dirty="0" smtClean="0"/>
              <a:t>Desafíos del DGS:</a:t>
            </a:r>
          </a:p>
          <a:p>
            <a:pPr lvl="1"/>
            <a:r>
              <a:rPr lang="es-ES" sz="1800" dirty="0"/>
              <a:t>Problemas estratégicos.</a:t>
            </a:r>
          </a:p>
          <a:p>
            <a:pPr lvl="1"/>
            <a:r>
              <a:rPr lang="es-ES" sz="1800" dirty="0"/>
              <a:t>Diferencias horarias y culturales.</a:t>
            </a:r>
          </a:p>
          <a:p>
            <a:pPr lvl="1"/>
            <a:r>
              <a:rPr lang="es-ES" sz="1800" dirty="0"/>
              <a:t>Comunicación inadecuada.</a:t>
            </a:r>
          </a:p>
          <a:p>
            <a:pPr lvl="1"/>
            <a:r>
              <a:rPr lang="es-ES" sz="1800" dirty="0"/>
              <a:t>Gestión del proyectos, procesos y conocimiento.</a:t>
            </a:r>
          </a:p>
          <a:p>
            <a:pPr lvl="1"/>
            <a:r>
              <a:rPr lang="es-ES" sz="1800" dirty="0"/>
              <a:t>Problemas técnicos</a:t>
            </a:r>
            <a:r>
              <a:rPr lang="es-ES" sz="1800" dirty="0" smtClean="0"/>
              <a:t>.</a:t>
            </a:r>
            <a:endParaRPr lang="es-ES" sz="18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Introducción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err="1" smtClean="0"/>
              <a:t>Introducción</a:t>
            </a:r>
            <a:r>
              <a:rPr lang="es-ES" sz="3800" dirty="0" smtClean="0"/>
              <a:t> al tema</a:t>
            </a:r>
            <a:endParaRPr lang="es-ES" sz="38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1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Elaboración de dos componentes con ciclos de vida independientes.</a:t>
            </a:r>
          </a:p>
          <a:p>
            <a:endParaRPr lang="es-ES" sz="2200" dirty="0" smtClean="0"/>
          </a:p>
          <a:p>
            <a:r>
              <a:rPr lang="es-ES" sz="2200" dirty="0" smtClean="0"/>
              <a:t>Obtención de una herramienta que centraliza información distribuida por todo el mundo para esté disponible </a:t>
            </a:r>
            <a:r>
              <a:rPr lang="es-ES" sz="2200" i="1" dirty="0" smtClean="0"/>
              <a:t>donde</a:t>
            </a:r>
            <a:r>
              <a:rPr lang="es-ES" sz="2200" dirty="0" smtClean="0"/>
              <a:t> y </a:t>
            </a:r>
            <a:r>
              <a:rPr lang="es-ES" sz="2200" i="1" dirty="0" smtClean="0"/>
              <a:t>cuando</a:t>
            </a:r>
            <a:r>
              <a:rPr lang="es-ES" sz="2200" dirty="0" smtClean="0"/>
              <a:t> sea necesaria.</a:t>
            </a:r>
          </a:p>
          <a:p>
            <a:pPr marL="109728" indent="0">
              <a:buNone/>
            </a:pPr>
            <a:endParaRPr lang="es-ES" sz="2200" dirty="0" smtClean="0"/>
          </a:p>
          <a:p>
            <a:r>
              <a:rPr lang="es-ES" sz="2200" dirty="0" smtClean="0"/>
              <a:t>Generación de gráficos personalizada para llevar a cabo la visualización del modo más apropiado.</a:t>
            </a:r>
          </a:p>
          <a:p>
            <a:endParaRPr lang="es-ES" sz="2200" dirty="0" smtClean="0"/>
          </a:p>
          <a:p>
            <a:r>
              <a:rPr lang="es-ES" sz="2200" dirty="0" smtClean="0"/>
              <a:t>Facilitación de en las tareas de análisis para interpretar datos complejos por medio de la exploración visual.</a:t>
            </a: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60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2400" dirty="0" smtClean="0"/>
              <a:t>Conclusiones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Aspectos destacables del resultado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88621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57200" y="1481328"/>
            <a:ext cx="8363272" cy="4525963"/>
          </a:xfrm>
        </p:spPr>
        <p:txBody>
          <a:bodyPr>
            <a:normAutofit/>
          </a:bodyPr>
          <a:lstStyle/>
          <a:p>
            <a:r>
              <a:rPr lang="es-ES" sz="2200" dirty="0" smtClean="0"/>
              <a:t>Interfaz gráfica de usuario </a:t>
            </a:r>
            <a:r>
              <a:rPr lang="es-ES" sz="2200" dirty="0" err="1" smtClean="0"/>
              <a:t>autoconfigurable</a:t>
            </a:r>
            <a:r>
              <a:rPr lang="es-ES" sz="2200" dirty="0" smtClean="0"/>
              <a:t>.</a:t>
            </a:r>
          </a:p>
          <a:p>
            <a:endParaRPr lang="es-ES" sz="2200" dirty="0"/>
          </a:p>
          <a:p>
            <a:r>
              <a:rPr lang="es-ES" sz="2200" dirty="0" smtClean="0"/>
              <a:t>Arquitectura en base a herencias para facilitar el mantenimiento del sistema.</a:t>
            </a:r>
          </a:p>
          <a:p>
            <a:endParaRPr lang="es-ES" sz="2200" dirty="0"/>
          </a:p>
          <a:p>
            <a:r>
              <a:rPr lang="es-ES" sz="2200" dirty="0" smtClean="0"/>
              <a:t>Motor gráfico multiplataforma e independiente de la aplicación que lo contiene.</a:t>
            </a:r>
          </a:p>
          <a:p>
            <a:endParaRPr lang="es-ES" sz="2200" dirty="0"/>
          </a:p>
          <a:p>
            <a:r>
              <a:rPr lang="es-ES" sz="2200" dirty="0" smtClean="0"/>
              <a:t>Instalación automatizada de librerías nativas para la generación de gráficos 3D.</a:t>
            </a: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61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2400" dirty="0" smtClean="0"/>
              <a:t>Conclusiones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Aspectos destacables del resultado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2840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Uso e integración de tecnologías actuales, innovadoras y empleadas en empresa.</a:t>
            </a:r>
          </a:p>
          <a:p>
            <a:endParaRPr lang="es-ES" dirty="0" smtClean="0"/>
          </a:p>
          <a:p>
            <a:r>
              <a:rPr lang="es-ES" sz="2200" dirty="0" smtClean="0"/>
              <a:t>Gestión de proyectos mediante </a:t>
            </a:r>
            <a:r>
              <a:rPr lang="es-ES" sz="2200" dirty="0" err="1" smtClean="0"/>
              <a:t>Maven</a:t>
            </a:r>
            <a:r>
              <a:rPr lang="es-ES" sz="2200" dirty="0" smtClean="0"/>
              <a:t>:</a:t>
            </a:r>
          </a:p>
          <a:p>
            <a:pPr lvl="1"/>
            <a:r>
              <a:rPr lang="es-ES" sz="1800" dirty="0" smtClean="0"/>
              <a:t>Gestión de dependencias.</a:t>
            </a:r>
          </a:p>
          <a:p>
            <a:pPr lvl="1"/>
            <a:r>
              <a:rPr lang="es-ES" sz="1800" dirty="0" smtClean="0"/>
              <a:t>Ejecución automatizada de pruebas.</a:t>
            </a:r>
          </a:p>
          <a:p>
            <a:pPr lvl="1"/>
            <a:r>
              <a:rPr lang="es-ES" sz="1800" dirty="0" smtClean="0"/>
              <a:t>Automatización del proceso de construcción.</a:t>
            </a:r>
          </a:p>
          <a:p>
            <a:pPr lvl="1"/>
            <a:r>
              <a:rPr lang="es-ES" sz="1800" dirty="0" smtClean="0"/>
              <a:t>Generación automatizada de los paquetes de distribución.</a:t>
            </a:r>
          </a:p>
          <a:p>
            <a:pPr lvl="1"/>
            <a:r>
              <a:rPr lang="es-ES" sz="1800" dirty="0" smtClean="0"/>
              <a:t>Automatización del proceso de despliegue de la aplicación web en servidores locales y remotos.</a:t>
            </a:r>
            <a:endParaRPr lang="es-ES" sz="18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62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2400" dirty="0" smtClean="0"/>
              <a:t>Conclusiones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Aspectos destacables del resultado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7784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ES" dirty="0" smtClean="0"/>
              <a:t>Gestión de usuarios, grupos y roles.</a:t>
            </a:r>
          </a:p>
          <a:p>
            <a:endParaRPr lang="es-ES" dirty="0"/>
          </a:p>
          <a:p>
            <a:r>
              <a:rPr lang="es-ES" dirty="0" smtClean="0"/>
              <a:t>Incorporación de distintos niveles de topografía en la escena.</a:t>
            </a:r>
          </a:p>
          <a:p>
            <a:endParaRPr lang="es-ES" dirty="0"/>
          </a:p>
          <a:p>
            <a:r>
              <a:rPr lang="es-ES" dirty="0" smtClean="0"/>
              <a:t>Nuevos métodos de normalización en la generación de gráficos.</a:t>
            </a:r>
          </a:p>
          <a:p>
            <a:endParaRPr lang="es-ES" dirty="0"/>
          </a:p>
          <a:p>
            <a:r>
              <a:rPr lang="es-ES" dirty="0" smtClean="0"/>
              <a:t>Definición de </a:t>
            </a:r>
            <a:r>
              <a:rPr lang="es-ES" i="1" dirty="0" err="1" smtClean="0"/>
              <a:t>metaclases</a:t>
            </a:r>
            <a:r>
              <a:rPr lang="es-ES" dirty="0" smtClean="0"/>
              <a:t> mediante ficheros XML para representar nuevos conceptos del desarrollo global.</a:t>
            </a:r>
          </a:p>
          <a:p>
            <a:endParaRPr lang="es-ES" dirty="0"/>
          </a:p>
          <a:p>
            <a:r>
              <a:rPr lang="es-ES" dirty="0" smtClean="0"/>
              <a:t>Compatibilidad del </a:t>
            </a:r>
            <a:r>
              <a:rPr lang="es-ES" i="1" dirty="0" err="1" smtClean="0"/>
              <a:t>applet</a:t>
            </a:r>
            <a:r>
              <a:rPr lang="es-ES" dirty="0" smtClean="0"/>
              <a:t> con Safari.</a:t>
            </a:r>
          </a:p>
          <a:p>
            <a:endParaRPr lang="es-ES" dirty="0"/>
          </a:p>
          <a:p>
            <a:r>
              <a:rPr lang="es-ES" dirty="0" smtClean="0"/>
              <a:t>Realizar un estudio de viabilidad y eficiencia para valorar la migración a </a:t>
            </a:r>
            <a:r>
              <a:rPr lang="es-ES" dirty="0" err="1" smtClean="0"/>
              <a:t>WebGL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Conclusiones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/>
              <a:t>Trabajo </a:t>
            </a:r>
            <a:r>
              <a:rPr lang="es-ES" sz="3800" dirty="0" smtClean="0"/>
              <a:t>actual y futuro</a:t>
            </a:r>
            <a:endParaRPr lang="es-ES" sz="38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63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084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ES" dirty="0" smtClean="0"/>
              <a:t>Gracias por su atención</a:t>
            </a:r>
            <a:endParaRPr lang="es-ES" dirty="0"/>
          </a:p>
        </p:txBody>
      </p:sp>
      <p:sp>
        <p:nvSpPr>
          <p:cNvPr id="4" name="3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5821361"/>
            <a:ext cx="1576388" cy="9969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5876131"/>
            <a:ext cx="1636712" cy="854075"/>
          </a:xfrm>
          <a:prstGeom prst="rect">
            <a:avLst/>
          </a:prstGeom>
          <a:noFill/>
          <a:ln>
            <a:noFill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32442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Distribución de recursos.</a:t>
            </a:r>
          </a:p>
          <a:p>
            <a:pPr marL="109728" indent="0">
              <a:buNone/>
            </a:pPr>
            <a:endParaRPr lang="es-ES" sz="2200" dirty="0" smtClean="0"/>
          </a:p>
          <a:p>
            <a:r>
              <a:rPr lang="es-ES" sz="2200" dirty="0" smtClean="0"/>
              <a:t>Aumenta la complejidad organizacional.</a:t>
            </a:r>
          </a:p>
          <a:p>
            <a:endParaRPr lang="es-ES" sz="2200" dirty="0" smtClean="0"/>
          </a:p>
          <a:p>
            <a:r>
              <a:rPr lang="es-ES" sz="2200" dirty="0" smtClean="0"/>
              <a:t>Centros de desarrollo que funcionan como entes independientes.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Introducción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smtClean="0"/>
              <a:t>Problemática</a:t>
            </a:r>
            <a:endParaRPr lang="es-ES" sz="3800" dirty="0"/>
          </a:p>
        </p:txBody>
      </p:sp>
      <p:sp>
        <p:nvSpPr>
          <p:cNvPr id="4" name="3 CuadroTexto"/>
          <p:cNvSpPr txBox="1"/>
          <p:nvPr/>
        </p:nvSpPr>
        <p:spPr>
          <a:xfrm rot="20650788">
            <a:off x="1884019" y="4169811"/>
            <a:ext cx="17796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solidFill>
                  <a:srgbClr val="FF0000"/>
                </a:solidFill>
              </a:rPr>
              <a:t>Calidad</a:t>
            </a:r>
            <a:endParaRPr lang="es-ES" sz="4000" dirty="0">
              <a:solidFill>
                <a:srgbClr val="FF0000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 rot="623926">
            <a:off x="5154179" y="4228874"/>
            <a:ext cx="30636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solidFill>
                  <a:srgbClr val="FF0000"/>
                </a:solidFill>
              </a:rPr>
              <a:t>Productividad</a:t>
            </a:r>
            <a:endParaRPr lang="es-ES" sz="4000" dirty="0">
              <a:solidFill>
                <a:srgbClr val="FF0000"/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7</a:t>
            </a:fld>
            <a:endParaRPr lang="es-ES"/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4797152"/>
            <a:ext cx="1428746" cy="150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2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ES" sz="2200" dirty="0" smtClean="0"/>
              <a:t>Herramientas adaptadas al DGS que permitan:</a:t>
            </a:r>
          </a:p>
          <a:p>
            <a:r>
              <a:rPr lang="es-ES" sz="2200" dirty="0" smtClean="0"/>
              <a:t>Sintetizar la información relevante.</a:t>
            </a:r>
          </a:p>
          <a:p>
            <a:r>
              <a:rPr lang="es-ES" sz="2200" dirty="0" smtClean="0"/>
              <a:t>Visualizarla gráficamente de un modo apropiado.</a:t>
            </a:r>
          </a:p>
          <a:p>
            <a:r>
              <a:rPr lang="es-ES" sz="2200" dirty="0" smtClean="0"/>
              <a:t>Facilitar tareas de análisis y gestión.</a:t>
            </a:r>
          </a:p>
          <a:p>
            <a:r>
              <a:rPr lang="es-ES" sz="2200" dirty="0" smtClean="0"/>
              <a:t>Detectar riesgos y anomalías.</a:t>
            </a:r>
          </a:p>
          <a:p>
            <a:r>
              <a:rPr lang="es-ES" sz="2200" dirty="0" smtClean="0"/>
              <a:t>Ayudar en la toma de decisiones.</a:t>
            </a:r>
            <a:endParaRPr lang="es-ES" sz="22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Introducción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smtClean="0"/>
              <a:t>Qué se propone</a:t>
            </a:r>
            <a:endParaRPr lang="es-ES" sz="3800" dirty="0"/>
          </a:p>
        </p:txBody>
      </p:sp>
      <p:sp>
        <p:nvSpPr>
          <p:cNvPr id="4" name="3 CuadroTexto"/>
          <p:cNvSpPr txBox="1"/>
          <p:nvPr/>
        </p:nvSpPr>
        <p:spPr>
          <a:xfrm rot="20817829">
            <a:off x="1621356" y="4438232"/>
            <a:ext cx="20489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solidFill>
                  <a:srgbClr val="00B050"/>
                </a:solidFill>
              </a:rPr>
              <a:t>Calidad</a:t>
            </a:r>
            <a:endParaRPr lang="es-ES" sz="4000" dirty="0">
              <a:solidFill>
                <a:srgbClr val="00B050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 rot="564478">
            <a:off x="5253832" y="4504351"/>
            <a:ext cx="3583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solidFill>
                  <a:srgbClr val="00B050"/>
                </a:solidFill>
              </a:rPr>
              <a:t>Productividad</a:t>
            </a:r>
            <a:endParaRPr lang="es-ES" sz="4000" dirty="0">
              <a:solidFill>
                <a:srgbClr val="00B050"/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8</a:t>
            </a:fld>
            <a:endParaRPr lang="es-ES"/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466" y="4509120"/>
            <a:ext cx="1405341" cy="155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92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72400" cy="1828800"/>
          </a:xfrm>
        </p:spPr>
        <p:txBody>
          <a:bodyPr/>
          <a:lstStyle/>
          <a:p>
            <a:r>
              <a:rPr lang="es-ES" dirty="0" smtClean="0"/>
              <a:t>2. Motivación y Objetivos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Motivación</a:t>
            </a:r>
          </a:p>
          <a:p>
            <a:r>
              <a:rPr lang="es-ES" dirty="0" smtClean="0"/>
              <a:t>Objetivo principal</a:t>
            </a:r>
          </a:p>
          <a:p>
            <a:r>
              <a:rPr lang="es-ES" dirty="0" smtClean="0"/>
              <a:t>Objetivos parciales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960498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rencia">
  <a:themeElements>
    <a:clrScheme name="Orige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PFC">
      <a:majorFont>
        <a:latin typeface="Gothic 720 BT"/>
        <a:ea typeface=""/>
        <a:cs typeface=""/>
      </a:majorFont>
      <a:minorFont>
        <a:latin typeface="Gothic 720 Light BT"/>
        <a:ea typeface=""/>
        <a:cs typeface=""/>
      </a:minorFont>
    </a:fontScheme>
    <a:fmtScheme name="Concurrenc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2116</TotalTime>
  <Words>2345</Words>
  <Application>Microsoft Office PowerPoint</Application>
  <PresentationFormat>Presentación en pantalla (4:3)</PresentationFormat>
  <Paragraphs>461</Paragraphs>
  <Slides>64</Slides>
  <Notes>15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64</vt:i4>
      </vt:variant>
    </vt:vector>
  </HeadingPairs>
  <TitlesOfParts>
    <vt:vector size="65" baseType="lpstr">
      <vt:lpstr>Concurrencia</vt:lpstr>
      <vt:lpstr>DESGLOSA</vt:lpstr>
      <vt:lpstr>Contenidos</vt:lpstr>
      <vt:lpstr>1. Introducción</vt:lpstr>
      <vt:lpstr>Introducción Introducción al tema</vt:lpstr>
      <vt:lpstr>Introducción Introducción al tema</vt:lpstr>
      <vt:lpstr>Introducción Introducción al tema</vt:lpstr>
      <vt:lpstr>Introducción Problemática</vt:lpstr>
      <vt:lpstr>Introducción Qué se propone</vt:lpstr>
      <vt:lpstr>2. Motivación y Objetivos</vt:lpstr>
      <vt:lpstr>Motivación y Objetivos Motivación</vt:lpstr>
      <vt:lpstr>Motivación y Objetivos Motivación</vt:lpstr>
      <vt:lpstr>Motivación y Objetivos Objetivo principal</vt:lpstr>
      <vt:lpstr>Motivación y Objetivos Objetivo principal</vt:lpstr>
      <vt:lpstr>Motivación y Objetivos Objetivos parciales</vt:lpstr>
      <vt:lpstr>Motivación y Objetivos Objetivos parciales</vt:lpstr>
      <vt:lpstr>3. Estado del Arte</vt:lpstr>
      <vt:lpstr>Estado del Arte Calidad y medidas software</vt:lpstr>
      <vt:lpstr>Estado del Arte Visualización de medidas</vt:lpstr>
      <vt:lpstr>Estado del Arte Visualización de medidas</vt:lpstr>
      <vt:lpstr>4. Método de Trabajo</vt:lpstr>
      <vt:lpstr>Método de Trabajo Proceso Unificado de Desarrollo</vt:lpstr>
      <vt:lpstr>Método de Trabajo Marco tecnológico</vt:lpstr>
      <vt:lpstr>5. Resultados</vt:lpstr>
      <vt:lpstr>Resultados: Trabajo inicial Captura de requisitos</vt:lpstr>
      <vt:lpstr>Resultados: Trabajo inicial Captura de requisitos</vt:lpstr>
      <vt:lpstr>Resultados: Trabajo inicial Captura de requisitos</vt:lpstr>
      <vt:lpstr>Resultados: Trabajo inicial Captura de requisitos</vt:lpstr>
      <vt:lpstr>Resultados: Trabajo inicial Captura de requisitos</vt:lpstr>
      <vt:lpstr>Resultados: Trabajo inicial Identificación de requisitos</vt:lpstr>
      <vt:lpstr>Resultados: Trabajo inicial Identificación de requisitos</vt:lpstr>
      <vt:lpstr>Resultados: Trabajo inicial Identificación de requisitos</vt:lpstr>
      <vt:lpstr>Resultados: Trabajo inicial Modelo de Casos de Uso</vt:lpstr>
      <vt:lpstr>Resultados Trabajo inicial</vt:lpstr>
      <vt:lpstr>Motor Gráfico</vt:lpstr>
      <vt:lpstr>Resultados: Motor gráfico Pasos previos</vt:lpstr>
      <vt:lpstr>Resultados: Motor gráfico Primera aproximación</vt:lpstr>
      <vt:lpstr>Resultados: Motor gráfico Metáfora de cámara</vt:lpstr>
      <vt:lpstr>Resultados: Motor gráfico Modelos gráficos</vt:lpstr>
      <vt:lpstr>Resultados: Motor gráfico Escenas</vt:lpstr>
      <vt:lpstr>Resultados: Motor gráfico Selección de objetos</vt:lpstr>
      <vt:lpstr>Resultados: Motor gráfico Datos de entrada</vt:lpstr>
      <vt:lpstr>Resultados: Motor gráfico Otras características</vt:lpstr>
      <vt:lpstr>Resultados: Motor gráfico Gráficos resultantes</vt:lpstr>
      <vt:lpstr>Aplicación web</vt:lpstr>
      <vt:lpstr>Resultados: Aplicación web Pasos previos</vt:lpstr>
      <vt:lpstr>Resultados: Aplicación web Análisis y diseño</vt:lpstr>
      <vt:lpstr>Resultados: Aplicación web Integración de componentes</vt:lpstr>
      <vt:lpstr>Resultados: Aplicación web Perfiles de visualización</vt:lpstr>
      <vt:lpstr>Resultados: Aplicación web Perfiles de visualización</vt:lpstr>
      <vt:lpstr>Resultados: Aplicación web Cadena JSON de entrada al motor</vt:lpstr>
      <vt:lpstr>Resultados: Aplicación web Interfaz de usuario autoconfigurable</vt:lpstr>
      <vt:lpstr>Resultados: Aplicación web Autenticación y control de acceso</vt:lpstr>
      <vt:lpstr>Resultados: Aplicación web Otras características</vt:lpstr>
      <vt:lpstr>Resultados: Aplicación web Arquitectura de pruebas</vt:lpstr>
      <vt:lpstr>Resultados: Aplicación web Pruebas unitarias y funcionales</vt:lpstr>
      <vt:lpstr>6. Demostración</vt:lpstr>
      <vt:lpstr>7. Conclusiones</vt:lpstr>
      <vt:lpstr>Conclusiones</vt:lpstr>
      <vt:lpstr>Conclusiones</vt:lpstr>
      <vt:lpstr>Conclusiones Aspectos destacables del resultado</vt:lpstr>
      <vt:lpstr>Conclusiones Aspectos destacables del resultado</vt:lpstr>
      <vt:lpstr>Conclusiones Aspectos destacables del resultado</vt:lpstr>
      <vt:lpstr>Conclusiones Trabajo actual y futuro</vt:lpstr>
      <vt:lpstr>Gracias por su atención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DESGLOSA</dc:title>
  <dc:creator>josedomingolopez</dc:creator>
  <cp:lastModifiedBy>josedomingolopez</cp:lastModifiedBy>
  <cp:revision>122</cp:revision>
  <dcterms:created xsi:type="dcterms:W3CDTF">2012-01-25T13:12:27Z</dcterms:created>
  <dcterms:modified xsi:type="dcterms:W3CDTF">2012-01-29T13:11:22Z</dcterms:modified>
</cp:coreProperties>
</file>